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media/image19.jpg" ContentType="image/jpg"/>
  <Override PartName="/ppt/media/image20.jpg" ContentType="image/jpg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4137" r:id="rId1"/>
  </p:sldMasterIdLst>
  <p:notesMasterIdLst>
    <p:notesMasterId r:id="rId18"/>
  </p:notesMasterIdLst>
  <p:sldIdLst>
    <p:sldId id="418" r:id="rId2"/>
    <p:sldId id="431" r:id="rId3"/>
    <p:sldId id="432" r:id="rId4"/>
    <p:sldId id="347" r:id="rId5"/>
    <p:sldId id="427" r:id="rId6"/>
    <p:sldId id="426" r:id="rId7"/>
    <p:sldId id="445" r:id="rId8"/>
    <p:sldId id="421" r:id="rId9"/>
    <p:sldId id="441" r:id="rId10"/>
    <p:sldId id="376" r:id="rId11"/>
    <p:sldId id="429" r:id="rId12"/>
    <p:sldId id="433" r:id="rId13"/>
    <p:sldId id="438" r:id="rId14"/>
    <p:sldId id="440" r:id="rId15"/>
    <p:sldId id="430" r:id="rId16"/>
    <p:sldId id="442" r:id="rId17"/>
  </p:sldIdLst>
  <p:sldSz cx="12192000" cy="9144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4AF3"/>
    <a:srgbClr val="7AA937"/>
    <a:srgbClr val="6A8F31"/>
    <a:srgbClr val="FF9999"/>
    <a:srgbClr val="6C902A"/>
    <a:srgbClr val="9FBA95"/>
    <a:srgbClr val="92D050"/>
    <a:srgbClr val="4DA76F"/>
    <a:srgbClr val="F581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892" autoAdjust="0"/>
    <p:restoredTop sz="95401" autoAdjust="0"/>
  </p:normalViewPr>
  <p:slideViewPr>
    <p:cSldViewPr snapToGrid="0">
      <p:cViewPr>
        <p:scale>
          <a:sx n="97" d="100"/>
          <a:sy n="97" d="100"/>
        </p:scale>
        <p:origin x="-828" y="168"/>
      </p:cViewPr>
      <p:guideLst>
        <p:guide orient="horz" pos="288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5B552A-A481-47E8-ACFA-53904794E1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D03965-195D-4717-B86C-2D7519DB208B}" type="pres">
      <dgm:prSet presAssocID="{065B552A-A481-47E8-ACFA-53904794E1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1F00EFA8-C27C-4447-862C-8EEED42782D6}" type="presOf" srcId="{065B552A-A481-47E8-ACFA-53904794E1AD}" destId="{8ED03965-195D-4717-B86C-2D7519DB208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8A548B-7416-4D8B-96F5-05450D79E5AA}" type="datetimeFigureOut">
              <a:rPr lang="ru-RU" smtClean="0"/>
              <a:t>13.11.2023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3488"/>
            <a:ext cx="444182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D9AEC-1767-4EC2-A830-E8F726CB3E3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371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D9AEC-1767-4EC2-A830-E8F726CB3E31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183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D9AEC-1767-4EC2-A830-E8F726CB3E31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41484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ED9AEC-1767-4EC2-A830-E8F726CB3E31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295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1288" y="-11290"/>
            <a:ext cx="12228421" cy="9166580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461" y="3206046"/>
            <a:ext cx="7768959" cy="2195069"/>
          </a:xfrm>
        </p:spPr>
        <p:txBody>
          <a:bodyPr anchor="b">
            <a:noAutofit/>
          </a:bodyPr>
          <a:lstStyle>
            <a:lvl1pPr algn="r">
              <a:defRPr sz="72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461" y="5401113"/>
            <a:ext cx="7768959" cy="1462532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002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9895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3601158"/>
            <a:ext cx="8463620" cy="2435441"/>
          </a:xfrm>
        </p:spPr>
        <p:txBody>
          <a:bodyPr anchor="b"/>
          <a:lstStyle>
            <a:lvl1pPr algn="l">
              <a:defRPr sz="5333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6036597"/>
            <a:ext cx="8463620" cy="1147200"/>
          </a:xfrm>
        </p:spPr>
        <p:txBody>
          <a:bodyPr anchor="t"/>
          <a:lstStyle>
            <a:lvl1pPr marL="0" indent="0" algn="l">
              <a:buNone/>
              <a:defRPr sz="266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825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812800"/>
            <a:ext cx="8463619" cy="17610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880785"/>
            <a:ext cx="4117479" cy="51743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58939" y="2880787"/>
            <a:ext cx="4117480" cy="517436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133"/>
            </a:lvl2pPr>
            <a:lvl3pPr>
              <a:defRPr sz="1867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3927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812800"/>
            <a:ext cx="8463617" cy="176106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881311"/>
            <a:ext cx="4120896" cy="768349"/>
          </a:xfrm>
        </p:spPr>
        <p:txBody>
          <a:bodyPr anchor="b">
            <a:noAutofit/>
          </a:bodyPr>
          <a:lstStyle>
            <a:lvl1pPr marL="0" indent="0">
              <a:buNone/>
              <a:defRPr sz="3200" b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2799" y="3649662"/>
            <a:ext cx="4120896" cy="440548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55520" y="2881311"/>
            <a:ext cx="4120896" cy="768349"/>
          </a:xfrm>
        </p:spPr>
        <p:txBody>
          <a:bodyPr anchor="b">
            <a:noAutofit/>
          </a:bodyPr>
          <a:lstStyle>
            <a:lvl1pPr marL="0" indent="0">
              <a:buNone/>
              <a:defRPr sz="3200" b="0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55520" y="3649662"/>
            <a:ext cx="4120896" cy="440548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6489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812800"/>
            <a:ext cx="8463619" cy="17610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145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7537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1998139"/>
            <a:ext cx="3720243" cy="1704621"/>
          </a:xfrm>
        </p:spPr>
        <p:txBody>
          <a:bodyPr anchor="b">
            <a:normAutofit/>
          </a:bodyPr>
          <a:lstStyle>
            <a:lvl1pPr>
              <a:defRPr sz="2667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1701" y="686567"/>
            <a:ext cx="4514716" cy="736858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3702759"/>
            <a:ext cx="3720243" cy="3445932"/>
          </a:xfrm>
        </p:spPr>
        <p:txBody>
          <a:bodyPr>
            <a:normAutofit/>
          </a:bodyPr>
          <a:lstStyle>
            <a:lvl1pPr marL="0" indent="0">
              <a:buNone/>
              <a:defRPr sz="1867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998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6400800"/>
            <a:ext cx="8463619" cy="755651"/>
          </a:xfrm>
        </p:spPr>
        <p:txBody>
          <a:bodyPr anchor="b">
            <a:normAutofit/>
          </a:bodyPr>
          <a:lstStyle>
            <a:lvl1pPr algn="l">
              <a:defRPr sz="3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799" y="812800"/>
            <a:ext cx="8463619" cy="5127624"/>
          </a:xfrm>
        </p:spPr>
        <p:txBody>
          <a:bodyPr anchor="t">
            <a:normAutofit/>
          </a:bodyPr>
          <a:lstStyle>
            <a:lvl1pPr marL="0" indent="0" algn="ctr">
              <a:buNone/>
              <a:defRPr sz="2133"/>
            </a:lvl1pPr>
            <a:lvl2pPr marL="609585" indent="0">
              <a:buNone/>
              <a:defRPr sz="2133"/>
            </a:lvl2pPr>
            <a:lvl3pPr marL="1219170" indent="0">
              <a:buNone/>
              <a:defRPr sz="2133"/>
            </a:lvl3pPr>
            <a:lvl4pPr marL="1828754" indent="0">
              <a:buNone/>
              <a:defRPr sz="2133"/>
            </a:lvl4pPr>
            <a:lvl5pPr marL="2438339" indent="0">
              <a:buNone/>
              <a:defRPr sz="2133"/>
            </a:lvl5pPr>
            <a:lvl6pPr marL="3047924" indent="0">
              <a:buNone/>
              <a:defRPr sz="2133"/>
            </a:lvl6pPr>
            <a:lvl7pPr marL="3657509" indent="0">
              <a:buNone/>
              <a:defRPr sz="2133"/>
            </a:lvl7pPr>
            <a:lvl8pPr marL="4267093" indent="0">
              <a:buNone/>
              <a:defRPr sz="2133"/>
            </a:lvl8pPr>
            <a:lvl9pPr marL="4876678" indent="0">
              <a:buNone/>
              <a:defRPr sz="2133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99" y="7156451"/>
            <a:ext cx="8463619" cy="89869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9724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812800"/>
            <a:ext cx="8463619" cy="4538133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5960533"/>
            <a:ext cx="8463619" cy="2094616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5025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812800"/>
            <a:ext cx="8096243" cy="4030133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68099" y="4842933"/>
            <a:ext cx="7226405" cy="508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213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5960533"/>
            <a:ext cx="8463620" cy="2094616"/>
          </a:xfrm>
        </p:spPr>
        <p:txBody>
          <a:bodyPr anchor="ctr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43615" y="1053838"/>
            <a:ext cx="609759" cy="77970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3848742"/>
            <a:ext cx="609759" cy="77970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0456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8" y="2575984"/>
            <a:ext cx="8463620" cy="3460613"/>
          </a:xfrm>
        </p:spPr>
        <p:txBody>
          <a:bodyPr anchor="b">
            <a:normAutofit/>
          </a:bodyPr>
          <a:lstStyle>
            <a:lvl1pPr algn="l">
              <a:defRPr sz="586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6036597"/>
            <a:ext cx="8463620" cy="2018552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2984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3180" y="812800"/>
            <a:ext cx="8096243" cy="4030133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5350933"/>
            <a:ext cx="8463621" cy="685664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6036597"/>
            <a:ext cx="8463620" cy="2018552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643615" y="1053838"/>
            <a:ext cx="609759" cy="77970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96933" y="3848742"/>
            <a:ext cx="609759" cy="779701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/>
          <a:p>
            <a:pPr lvl="0"/>
            <a:r>
              <a:rPr lang="en-US" sz="10666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95524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1131" y="812800"/>
            <a:ext cx="8455287" cy="4030133"/>
          </a:xfrm>
        </p:spPr>
        <p:txBody>
          <a:bodyPr anchor="ctr">
            <a:normAutofit/>
          </a:bodyPr>
          <a:lstStyle>
            <a:lvl1pPr algn="l">
              <a:defRPr sz="586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6" y="5350933"/>
            <a:ext cx="8463621" cy="685664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3200">
                <a:solidFill>
                  <a:schemeClr val="accent1"/>
                </a:solidFill>
              </a:defRPr>
            </a:lvl1pPr>
            <a:lvl2pPr marL="609585" indent="0">
              <a:buFontTx/>
              <a:buNone/>
              <a:defRPr/>
            </a:lvl2pPr>
            <a:lvl3pPr marL="1219170" indent="0">
              <a:buFontTx/>
              <a:buNone/>
              <a:defRPr/>
            </a:lvl3pPr>
            <a:lvl4pPr marL="1828754" indent="0">
              <a:buFontTx/>
              <a:buNone/>
              <a:defRPr/>
            </a:lvl4pPr>
            <a:lvl5pPr marL="2438339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8" y="6036597"/>
            <a:ext cx="8463620" cy="2018552"/>
          </a:xfrm>
        </p:spPr>
        <p:txBody>
          <a:bodyPr anchor="t">
            <a:normAutofit/>
          </a:bodyPr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5137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91924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9749" y="812801"/>
            <a:ext cx="1305083" cy="7001935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799" y="812801"/>
            <a:ext cx="6926701" cy="700193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6259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1289" y="-11290"/>
            <a:ext cx="12228423" cy="9166580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0" y="812800"/>
            <a:ext cx="8463617" cy="176106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799" y="2880787"/>
            <a:ext cx="8463619" cy="51743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7011" y="8055152"/>
            <a:ext cx="912176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D3246-507D-4CE4-BBC1-ACB2E7891C7B}" type="datetimeFigureOut">
              <a:rPr lang="ru-RU" smtClean="0"/>
              <a:pPr/>
              <a:t>13.11.2023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799" y="8055152"/>
            <a:ext cx="6163964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902" y="8055152"/>
            <a:ext cx="683517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EE13619-1693-4C42-8EFC-53220606FC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232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8" r:id="rId1"/>
    <p:sldLayoutId id="2147484139" r:id="rId2"/>
    <p:sldLayoutId id="2147484140" r:id="rId3"/>
    <p:sldLayoutId id="2147484141" r:id="rId4"/>
    <p:sldLayoutId id="2147484142" r:id="rId5"/>
    <p:sldLayoutId id="2147484143" r:id="rId6"/>
    <p:sldLayoutId id="2147484144" r:id="rId7"/>
    <p:sldLayoutId id="2147484145" r:id="rId8"/>
    <p:sldLayoutId id="2147484146" r:id="rId9"/>
    <p:sldLayoutId id="2147484147" r:id="rId10"/>
    <p:sldLayoutId id="2147484148" r:id="rId11"/>
    <p:sldLayoutId id="2147484149" r:id="rId12"/>
    <p:sldLayoutId id="2147484150" r:id="rId13"/>
    <p:sldLayoutId id="2147484151" r:id="rId14"/>
    <p:sldLayoutId id="2147484152" r:id="rId15"/>
    <p:sldLayoutId id="2147484153" r:id="rId16"/>
  </p:sldLayoutIdLst>
  <p:txStyles>
    <p:titleStyle>
      <a:lvl1pPr algn="l" defTabSz="609585" rtl="0" eaLnBrk="1" latinLnBrk="0" hangingPunct="1">
        <a:spcBef>
          <a:spcPct val="0"/>
        </a:spcBef>
        <a:buNone/>
        <a:defRPr sz="48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57189" indent="-457189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13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6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ts val="1333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jpg"/><Relationship Id="rId5" Type="http://schemas.openxmlformats.org/officeDocument/2006/relationships/image" Target="../media/image14.png"/><Relationship Id="rId10" Type="http://schemas.openxmlformats.org/officeDocument/2006/relationships/image" Target="../media/image19.jp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1377" y="3567532"/>
            <a:ext cx="11710623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rgbClr val="6A8F31"/>
              </a:solidFill>
              <a:latin typeface="+mj-lt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ПРОЕКТ</a:t>
            </a:r>
          </a:p>
          <a:p>
            <a:pPr algn="ctr"/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</a:t>
            </a:r>
          </a:p>
          <a:p>
            <a:pPr algn="ctr"/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НА </a:t>
            </a:r>
            <a:r>
              <a:rPr lang="ru-RU" sz="2800" b="1" dirty="0">
                <a:solidFill>
                  <a:srgbClr val="C00000"/>
                </a:solidFill>
                <a:cs typeface="Times New Roman" panose="02020603050405020304" pitchFamily="18" charset="0"/>
              </a:rPr>
              <a:t>СПЕЦИАЛЬНЫХ СЧЕТАХ</a:t>
            </a:r>
          </a:p>
          <a:p>
            <a:pPr algn="ctr"/>
            <a:r>
              <a:rPr lang="ru-RU" sz="2800" b="1" dirty="0">
                <a:solidFill>
                  <a:srgbClr val="6A8F31"/>
                </a:solidFill>
                <a:cs typeface="Times New Roman" panose="02020603050405020304" pitchFamily="18" charset="0"/>
              </a:rPr>
              <a:t>НА ТЕРРИТОРИИ 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МУРМАНСКОЙ ОБЛАСТИ</a:t>
            </a:r>
          </a:p>
          <a:p>
            <a:pPr algn="ctr"/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+mj-lt"/>
                <a:cs typeface="Times New Roman" panose="02020603050405020304" pitchFamily="18" charset="0"/>
              </a:rPr>
              <a:t>14 ноября  2023 г.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F591903B-4DFD-818F-861C-214B1E322C71}"/>
              </a:ext>
            </a:extLst>
          </p:cNvPr>
          <p:cNvSpPr/>
          <p:nvPr/>
        </p:nvSpPr>
        <p:spPr>
          <a:xfrm>
            <a:off x="1852712" y="1564255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476" y="1498500"/>
            <a:ext cx="1051068" cy="91456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581499" y="1707680"/>
            <a:ext cx="21804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  <p:pic>
        <p:nvPicPr>
          <p:cNvPr id="10" name="Рисунок 9" descr="Изображение выглядит как текст&#10;&#10;Автоматически созданное описание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41" y="1434497"/>
            <a:ext cx="1055174" cy="1042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05EADA2-1441-0115-194E-A6479C49D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0215" y="601767"/>
            <a:ext cx="2015270" cy="226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BDA2A8F-AE12-4881-9AFD-7434EFF2DCCF}"/>
              </a:ext>
            </a:extLst>
          </p:cNvPr>
          <p:cNvSpPr/>
          <p:nvPr/>
        </p:nvSpPr>
        <p:spPr>
          <a:xfrm>
            <a:off x="2269431" y="512079"/>
            <a:ext cx="73253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49F6F41-9155-483D-94F8-FBBF52003B88}"/>
              </a:ext>
            </a:extLst>
          </p:cNvPr>
          <p:cNvSpPr/>
          <p:nvPr/>
        </p:nvSpPr>
        <p:spPr>
          <a:xfrm>
            <a:off x="39803" y="6635406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1600" b="1" dirty="0">
              <a:solidFill>
                <a:srgbClr val="00206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Председатель</a:t>
            </a: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 Общественного совета </a:t>
            </a: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при Минстрое России – </a:t>
            </a: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Степашин Сергей Вадимович</a:t>
            </a:r>
          </a:p>
          <a:p>
            <a:pPr algn="ctr"/>
            <a:endParaRPr lang="ru-RU" b="1" dirty="0">
              <a:solidFill>
                <a:srgbClr val="00206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434" y="3574692"/>
            <a:ext cx="4211215" cy="2803091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249F6F41-9155-483D-94F8-FBBF52003B88}"/>
              </a:ext>
            </a:extLst>
          </p:cNvPr>
          <p:cNvSpPr/>
          <p:nvPr/>
        </p:nvSpPr>
        <p:spPr>
          <a:xfrm>
            <a:off x="5877040" y="663540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>
              <a:solidFill>
                <a:srgbClr val="00206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Заместитель Министра строительства и </a:t>
            </a: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жилищно-коммунального хозяйства </a:t>
            </a:r>
          </a:p>
          <a:p>
            <a:pPr algn="ctr"/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Российской Федерации – </a:t>
            </a:r>
          </a:p>
          <a:p>
            <a:pPr algn="ctr"/>
            <a:r>
              <a:rPr lang="ru-RU" sz="1600" b="1" dirty="0" err="1">
                <a:latin typeface="Trebuchet MS" panose="020B0603020202020204" pitchFamily="34" charset="0"/>
                <a:cs typeface="Arial" panose="020B0604020202020204" pitchFamily="34" charset="0"/>
              </a:rPr>
              <a:t>Ересько</a:t>
            </a:r>
            <a:r>
              <a:rPr lang="ru-RU" sz="1600" b="1" dirty="0">
                <a:latin typeface="Trebuchet MS" panose="020B0603020202020204" pitchFamily="34" charset="0"/>
                <a:cs typeface="Arial" panose="020B0604020202020204" pitchFamily="34" charset="0"/>
              </a:rPr>
              <a:t> Алексей Васильевич</a:t>
            </a:r>
          </a:p>
          <a:p>
            <a:pPr algn="ctr"/>
            <a:endParaRPr lang="ru-RU" b="1" dirty="0"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815535" y="2269203"/>
            <a:ext cx="4487126" cy="12416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Общественный совет </a:t>
            </a:r>
          </a:p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при Министерстве строительства и </a:t>
            </a:r>
          </a:p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жилищно-коммунального хозяйства </a:t>
            </a:r>
          </a:p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Российской Федерации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17157" y="2269203"/>
            <a:ext cx="4487126" cy="954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Министерство строительства и </a:t>
            </a:r>
          </a:p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жилищно-коммунального хозяйства </a:t>
            </a:r>
          </a:p>
          <a:p>
            <a:pPr algn="ctr"/>
            <a:r>
              <a:rPr lang="ru-RU" sz="1867" b="1" dirty="0">
                <a:latin typeface="Trebuchet MS" panose="020B0603020202020204" pitchFamily="34" charset="0"/>
                <a:cs typeface="Arial" panose="020B0604020202020204" pitchFamily="34" charset="0"/>
              </a:rPr>
              <a:t>Российской Федерации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04" y="3618467"/>
            <a:ext cx="4486997" cy="2804373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2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0C7DF4F3-9D47-3BF7-AB3B-6418A6975909}"/>
              </a:ext>
            </a:extLst>
          </p:cNvPr>
          <p:cNvSpPr txBox="1"/>
          <p:nvPr/>
        </p:nvSpPr>
        <p:spPr>
          <a:xfrm>
            <a:off x="2951687" y="408594"/>
            <a:ext cx="611644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КУРАТОРЫ ФЕДЕРАЛЬНОГО ПРОЕКТА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pic>
        <p:nvPicPr>
          <p:cNvPr id="11" name="Рисунок 10" descr="Изображение выглядит как текст&#10;&#10;Автоматически созданное описание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565" y="2269203"/>
            <a:ext cx="928870" cy="9367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3364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49F6F41-9155-483D-94F8-FBBF52003B88}"/>
              </a:ext>
            </a:extLst>
          </p:cNvPr>
          <p:cNvSpPr/>
          <p:nvPr/>
        </p:nvSpPr>
        <p:spPr>
          <a:xfrm>
            <a:off x="270998" y="3123633"/>
            <a:ext cx="477579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rebuchet MS" panose="020B0603020202020204" pitchFamily="34" charset="0"/>
                <a:cs typeface="Arial" panose="020B0604020202020204" pitchFamily="34" charset="0"/>
              </a:rPr>
              <a:t>Комиссия по вопросам лифтового хозяйства </a:t>
            </a:r>
          </a:p>
          <a:p>
            <a:pPr algn="ctr"/>
            <a:r>
              <a:rPr lang="ru-RU" sz="1400" b="1" dirty="0">
                <a:latin typeface="Trebuchet MS" panose="020B0603020202020204" pitchFamily="34" charset="0"/>
                <a:cs typeface="Arial" panose="020B0604020202020204" pitchFamily="34" charset="0"/>
              </a:rPr>
              <a:t>Общественного совета при Минстрое России</a:t>
            </a:r>
          </a:p>
          <a:p>
            <a:pPr algn="ctr"/>
            <a:r>
              <a:rPr lang="ru-RU" sz="1400" b="1" dirty="0">
                <a:solidFill>
                  <a:srgbClr val="C00000"/>
                </a:solidFill>
                <a:latin typeface="Trebuchet MS" panose="020B0603020202020204" pitchFamily="34" charset="0"/>
                <a:cs typeface="Arial" panose="020B0604020202020204" pitchFamily="34" charset="0"/>
              </a:rPr>
              <a:t>Образована в 2014 году</a:t>
            </a:r>
          </a:p>
          <a:p>
            <a:pPr algn="ctr"/>
            <a:endParaRPr lang="ru-RU" sz="1600" b="1" dirty="0">
              <a:latin typeface="Trebuchet MS" panose="020B0603020202020204" pitchFamily="34" charset="0"/>
              <a:cs typeface="Arial" panose="020B0604020202020204" pitchFamily="34" charset="0"/>
            </a:endParaRPr>
          </a:p>
          <a:p>
            <a:pPr algn="ctr"/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25527" y="7202047"/>
            <a:ext cx="2028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rebuchet MS" panose="020B0603020202020204" pitchFamily="34" charset="0"/>
                <a:cs typeface="Times New Roman" panose="02020603050405020304" pitchFamily="18" charset="0"/>
              </a:rPr>
              <a:t>При поддержке:</a:t>
            </a:r>
            <a:endParaRPr lang="ru-RU" dirty="0">
              <a:latin typeface="Trebuchet MS" panose="020B0603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073" y="1953765"/>
            <a:ext cx="1016453" cy="88444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2219" y="7460700"/>
            <a:ext cx="812785" cy="8127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500" y="7571379"/>
            <a:ext cx="1755265" cy="7021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1754409-E1C7-DDD8-BD49-B5D76317EFBA}"/>
              </a:ext>
            </a:extLst>
          </p:cNvPr>
          <p:cNvSpPr txBox="1"/>
          <p:nvPr/>
        </p:nvSpPr>
        <p:spPr>
          <a:xfrm>
            <a:off x="3281364" y="188197"/>
            <a:ext cx="611644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ОРГАНИЗАТОРЫ ПРОЕКТА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pic>
        <p:nvPicPr>
          <p:cNvPr id="14" name="Рисунок 13" descr="Изображение выглядит как текст&#10;&#10;Автоматически созданное описание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700" y="1953765"/>
            <a:ext cx="960393" cy="106252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3DF2306-734A-6453-4F39-A88F8588E48E}"/>
              </a:ext>
            </a:extLst>
          </p:cNvPr>
          <p:cNvSpPr txBox="1"/>
          <p:nvPr/>
        </p:nvSpPr>
        <p:spPr>
          <a:xfrm>
            <a:off x="7568346" y="2892184"/>
            <a:ext cx="48899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Ассоциация</a:t>
            </a:r>
          </a:p>
          <a:p>
            <a:pPr algn="ctr"/>
            <a:r>
              <a:rPr lang="ru-RU" sz="1400" b="1" dirty="0"/>
              <a:t> «РОССИЙСКОЕ </a:t>
            </a:r>
          </a:p>
          <a:p>
            <a:pPr algn="ctr"/>
            <a:r>
              <a:rPr lang="ru-RU" sz="1400" b="1" dirty="0"/>
              <a:t>ЛИФТОВОЕ ОБЪЕДИНЕНИЕ»</a:t>
            </a:r>
          </a:p>
          <a:p>
            <a:pPr algn="ctr"/>
            <a:r>
              <a:rPr lang="ru-RU" sz="1400" b="1" dirty="0">
                <a:solidFill>
                  <a:srgbClr val="C00000"/>
                </a:solidFill>
              </a:rPr>
              <a:t>Основана в 2007 году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08AAC579-5E20-BD93-5308-4CBA97A11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960" y="4058907"/>
            <a:ext cx="2904430" cy="2178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C7940A2-6D4D-33C5-589C-CB7AB4757737}"/>
              </a:ext>
            </a:extLst>
          </p:cNvPr>
          <p:cNvSpPr txBox="1"/>
          <p:nvPr/>
        </p:nvSpPr>
        <p:spPr>
          <a:xfrm>
            <a:off x="2658898" y="8273485"/>
            <a:ext cx="4109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Ассоциации региональных операторов капитального ремонта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DBD600D-26E4-A256-848A-4DAFF4CAE350}"/>
              </a:ext>
            </a:extLst>
          </p:cNvPr>
          <p:cNvSpPr txBox="1"/>
          <p:nvPr/>
        </p:nvSpPr>
        <p:spPr>
          <a:xfrm>
            <a:off x="6339586" y="8381206"/>
            <a:ext cx="4109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Национальный Лифтовый Союз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xmlns="" id="{7A338C60-8F1E-CC75-BAAF-338345A4E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968" y="4058907"/>
            <a:ext cx="2940426" cy="220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3F4585E-8D89-891E-678B-586C388FA8D9}"/>
              </a:ext>
            </a:extLst>
          </p:cNvPr>
          <p:cNvSpPr txBox="1"/>
          <p:nvPr/>
        </p:nvSpPr>
        <p:spPr>
          <a:xfrm>
            <a:off x="5638413" y="3250859"/>
            <a:ext cx="2013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400" b="1" dirty="0"/>
              <a:t>ПРАВИТЕЛЬСТВО </a:t>
            </a:r>
          </a:p>
          <a:p>
            <a:pPr algn="ctr"/>
            <a:r>
              <a:rPr lang="ru-RU" sz="1400" b="1" dirty="0"/>
              <a:t>Мурманской области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44583CA-4642-9DC4-A47B-068A1BDCAF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35668" y="1864463"/>
            <a:ext cx="1184742" cy="133253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146F0DE5-0B8E-2FE8-319D-23C7790446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91408" y="3827087"/>
            <a:ext cx="3241064" cy="2428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41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995362" y="0"/>
            <a:ext cx="8278812" cy="133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368711" y="1022726"/>
          <a:ext cx="11474244" cy="7664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575186" y="191729"/>
            <a:ext cx="108400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: скругленные углы 3"/>
          <p:cNvSpPr/>
          <p:nvPr/>
        </p:nvSpPr>
        <p:spPr>
          <a:xfrm>
            <a:off x="368709" y="191729"/>
            <a:ext cx="11474245" cy="849507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C00000"/>
                </a:solidFill>
              </a:rPr>
              <a:t>Технический регламент </a:t>
            </a:r>
          </a:p>
          <a:p>
            <a:pPr algn="ctr"/>
            <a:r>
              <a:rPr lang="ru-RU" sz="3600" b="1" dirty="0">
                <a:solidFill>
                  <a:schemeClr val="tx1"/>
                </a:solidFill>
              </a:rPr>
              <a:t>Таможенного союза «Безопасность лифтов»</a:t>
            </a: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  <a:p>
            <a:pPr algn="ctr"/>
            <a:r>
              <a:rPr lang="ru-RU" sz="3200" b="1" dirty="0">
                <a:solidFill>
                  <a:schemeClr val="tx1"/>
                </a:solidFill>
              </a:rPr>
              <a:t>до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>
                <a:solidFill>
                  <a:srgbClr val="C00000"/>
                </a:solidFill>
              </a:rPr>
              <a:t>15 февраля 2025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>
                <a:solidFill>
                  <a:schemeClr val="tx1"/>
                </a:solidFill>
              </a:rPr>
              <a:t>года </a:t>
            </a:r>
          </a:p>
          <a:p>
            <a:pPr algn="ctr"/>
            <a:r>
              <a:rPr lang="ru-RU" sz="3200" b="1" dirty="0">
                <a:solidFill>
                  <a:schemeClr val="tx1"/>
                </a:solidFill>
              </a:rPr>
              <a:t>ЛИФТЫ, </a:t>
            </a:r>
          </a:p>
          <a:p>
            <a:pPr algn="ctr"/>
            <a:r>
              <a:rPr lang="ru-RU" sz="3200" b="1" dirty="0">
                <a:solidFill>
                  <a:schemeClr val="tx1"/>
                </a:solidFill>
              </a:rPr>
              <a:t>отработавшие назначенный срок службы (25 лет),</a:t>
            </a:r>
          </a:p>
          <a:p>
            <a:pPr algn="ctr"/>
            <a:r>
              <a:rPr lang="ru-RU" sz="3200" b="1" dirty="0">
                <a:solidFill>
                  <a:schemeClr val="tx1"/>
                </a:solidFill>
              </a:rPr>
              <a:t>должны быть приведены в соответствие с требованиями Технического регламента</a:t>
            </a:r>
            <a:endParaRPr lang="en-US" sz="3200" b="1" dirty="0">
              <a:solidFill>
                <a:schemeClr val="tx1"/>
              </a:solidFill>
            </a:endParaRPr>
          </a:p>
          <a:p>
            <a:pPr algn="ctr"/>
            <a:r>
              <a:rPr lang="en-US" sz="2000" kern="5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Droid Sans Fallback"/>
                <a:cs typeface="Times New Roman" panose="02020603050405020304" pitchFamily="18" charset="0"/>
              </a:rPr>
              <a:t> </a:t>
            </a:r>
            <a:endParaRPr lang="ru-RU" sz="2000" kern="50" dirty="0">
              <a:solidFill>
                <a:srgbClr val="0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Droid Sans Fallback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  <a:p>
            <a:pPr algn="ctr"/>
            <a:endParaRPr lang="ru-RU" sz="3200" b="1" dirty="0">
              <a:solidFill>
                <a:srgbClr val="C00000"/>
              </a:solidFill>
            </a:endParaRPr>
          </a:p>
          <a:p>
            <a:pPr algn="ctr"/>
            <a:r>
              <a:rPr lang="ru-RU" sz="3200" b="1" dirty="0">
                <a:solidFill>
                  <a:srgbClr val="C00000"/>
                </a:solidFill>
              </a:rPr>
              <a:t>более </a:t>
            </a:r>
            <a:r>
              <a:rPr lang="ru-RU" sz="4000" b="1" dirty="0">
                <a:solidFill>
                  <a:srgbClr val="C00000"/>
                </a:solidFill>
              </a:rPr>
              <a:t>32 тыс. </a:t>
            </a:r>
            <a:r>
              <a:rPr lang="ru-RU" sz="3200" b="1" dirty="0">
                <a:solidFill>
                  <a:srgbClr val="C00000"/>
                </a:solidFill>
              </a:rPr>
              <a:t>лифтов </a:t>
            </a:r>
            <a:r>
              <a:rPr lang="en-US" sz="3200" b="1" dirty="0">
                <a:solidFill>
                  <a:schemeClr val="tx1"/>
                </a:solidFill>
              </a:rPr>
              <a:t>(41 </a:t>
            </a:r>
            <a:r>
              <a:rPr lang="ru-RU" sz="3200" b="1" dirty="0">
                <a:solidFill>
                  <a:schemeClr val="tx1"/>
                </a:solidFill>
              </a:rPr>
              <a:t>тыс. лифтов к 2025г.</a:t>
            </a:r>
            <a:r>
              <a:rPr lang="en-US" sz="3200" b="1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ru-RU" sz="3200" b="1" dirty="0">
                <a:solidFill>
                  <a:schemeClr val="tx1"/>
                </a:solidFill>
              </a:rPr>
              <a:t>отработали назначенный срок службы в многоквартирных домах, собственники которых выбрали для формирования взносов на капитальный ремонт </a:t>
            </a:r>
          </a:p>
          <a:p>
            <a:pPr algn="ctr"/>
            <a:r>
              <a:rPr lang="ru-RU" sz="3200" b="1" u="sng" dirty="0">
                <a:solidFill>
                  <a:srgbClr val="C00000"/>
                </a:solidFill>
              </a:rPr>
              <a:t>специальный счет </a:t>
            </a:r>
          </a:p>
          <a:p>
            <a:pPr algn="ctr"/>
            <a:endParaRPr lang="ru-RU" sz="32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30531020-9436-56D2-517C-83F27D70122A}"/>
              </a:ext>
            </a:extLst>
          </p:cNvPr>
          <p:cNvSpPr/>
          <p:nvPr/>
        </p:nvSpPr>
        <p:spPr>
          <a:xfrm>
            <a:off x="1095465" y="4075770"/>
            <a:ext cx="10249098" cy="99245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kern="50" dirty="0">
                <a:solidFill>
                  <a:srgbClr val="000000"/>
                </a:solidFill>
                <a:highlight>
                  <a:srgbClr val="FFFF00"/>
                </a:highlight>
                <a:ea typeface="Droid Sans Fallback"/>
                <a:cs typeface="Times New Roman" panose="02020603050405020304" pitchFamily="18" charset="0"/>
              </a:rPr>
              <a:t>В случае невозможности заменить старый лифт </a:t>
            </a:r>
          </a:p>
          <a:p>
            <a:pPr algn="ctr"/>
            <a:r>
              <a:rPr lang="ru-RU" sz="2800" kern="50" dirty="0">
                <a:solidFill>
                  <a:srgbClr val="000000"/>
                </a:solidFill>
                <a:highlight>
                  <a:srgbClr val="FFFF00"/>
                </a:highlight>
                <a:ea typeface="Droid Sans Fallback"/>
                <a:cs typeface="Times New Roman" panose="02020603050405020304" pitchFamily="18" charset="0"/>
              </a:rPr>
              <a:t>Владелец лифта будет обязан вывести его из эксплуатации</a:t>
            </a:r>
            <a:endParaRPr lang="ru-RU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948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89239BF-54B1-D49D-A99A-C5FB781216CD}"/>
              </a:ext>
            </a:extLst>
          </p:cNvPr>
          <p:cNvSpPr/>
          <p:nvPr/>
        </p:nvSpPr>
        <p:spPr>
          <a:xfrm>
            <a:off x="9482862" y="353575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E886C61-070D-8933-CA93-DDB78AB64A92}"/>
              </a:ext>
            </a:extLst>
          </p:cNvPr>
          <p:cNvSpPr txBox="1"/>
          <p:nvPr/>
        </p:nvSpPr>
        <p:spPr>
          <a:xfrm>
            <a:off x="4237464" y="6579315"/>
            <a:ext cx="7471316" cy="138499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БЕСПРОЦЕНТНАЯ РАССРОЧКА ОПЛАТЫ 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сроком до 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 лет 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50%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стоимости замены лифтов</a:t>
            </a:r>
            <a:endParaRPr lang="ru-RU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7740A20-C827-AEE0-724B-D26FC39E0AC8}"/>
              </a:ext>
            </a:extLst>
          </p:cNvPr>
          <p:cNvSpPr txBox="1"/>
          <p:nvPr/>
        </p:nvSpPr>
        <p:spPr>
          <a:xfrm>
            <a:off x="4237464" y="4231199"/>
            <a:ext cx="7471316" cy="1384995"/>
          </a:xfrm>
          <a:prstGeom prst="rect">
            <a:avLst/>
          </a:prstGeom>
          <a:solidFill>
            <a:srgbClr val="FF999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НЕДОСТАТОЧНОСТЬ СРЕДСТВ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единовременного финансирования полного комплекса работ по замене лифтов в доме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188401" y="4730320"/>
            <a:ext cx="2710543" cy="584775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ПРОБЛЕМА!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88401" y="6979426"/>
            <a:ext cx="2710543" cy="584775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</a:rPr>
              <a:t>РЕШЕНИЕ!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C8A0150-55C3-FFA8-4B68-DAEB9675DAC8}"/>
              </a:ext>
            </a:extLst>
          </p:cNvPr>
          <p:cNvSpPr txBox="1"/>
          <p:nvPr/>
        </p:nvSpPr>
        <p:spPr>
          <a:xfrm>
            <a:off x="443108" y="1599679"/>
            <a:ext cx="1146717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ЗАМЕНА ЛИФТОВ </a:t>
            </a:r>
          </a:p>
          <a:p>
            <a:pPr algn="ctr"/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pic>
        <p:nvPicPr>
          <p:cNvPr id="10" name="Рисунок 9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3992" y="353575"/>
            <a:ext cx="928870" cy="936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AF3F9AA-68A6-518B-943B-945A28E380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42" y="483167"/>
            <a:ext cx="928869" cy="8082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88CABA7-9F10-1F2B-CB59-A892172614BC}"/>
              </a:ext>
            </a:extLst>
          </p:cNvPr>
          <p:cNvSpPr txBox="1"/>
          <p:nvPr/>
        </p:nvSpPr>
        <p:spPr>
          <a:xfrm>
            <a:off x="2012311" y="690103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</p:spTree>
    <p:extLst>
      <p:ext uri="{BB962C8B-B14F-4D97-AF65-F5344CB8AC3E}">
        <p14:creationId xmlns:p14="http://schemas.microsoft.com/office/powerpoint/2010/main" val="24099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"/>
          <p:cNvSpPr>
            <a:spLocks noChangeAspect="1" noChangeArrowheads="1" noTextEdit="1"/>
          </p:cNvSpPr>
          <p:nvPr/>
        </p:nvSpPr>
        <p:spPr bwMode="auto">
          <a:xfrm>
            <a:off x="776750" y="96683"/>
            <a:ext cx="8278812" cy="133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8A19FA1F-E2EA-4351-A326-40270577AF78}"/>
              </a:ext>
            </a:extLst>
          </p:cNvPr>
          <p:cNvSpPr/>
          <p:nvPr/>
        </p:nvSpPr>
        <p:spPr>
          <a:xfrm>
            <a:off x="377942" y="2718256"/>
            <a:ext cx="11637681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/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en-US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  <a:p>
            <a:pPr algn="just"/>
            <a:endParaRPr lang="ru-RU" sz="2800" b="1" dirty="0"/>
          </a:p>
          <a:p>
            <a:pPr algn="just"/>
            <a:endParaRPr lang="ru-RU" sz="2800" dirty="0"/>
          </a:p>
        </p:txBody>
      </p:sp>
      <p:sp>
        <p:nvSpPr>
          <p:cNvPr id="23" name="object 2">
            <a:extLst>
              <a:ext uri="{FF2B5EF4-FFF2-40B4-BE49-F238E27FC236}">
                <a16:creationId xmlns:a16="http://schemas.microsoft.com/office/drawing/2014/main" xmlns="" id="{319C8C4A-AF10-4627-BB84-D80721CC42F9}"/>
              </a:ext>
            </a:extLst>
          </p:cNvPr>
          <p:cNvSpPr txBox="1">
            <a:spLocks/>
          </p:cNvSpPr>
          <p:nvPr/>
        </p:nvSpPr>
        <p:spPr>
          <a:xfrm>
            <a:off x="1574617" y="783599"/>
            <a:ext cx="9244330" cy="10678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algn="l" defTabSz="609585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2950845" marR="5080" indent="-2938780" algn="ctr">
              <a:lnSpc>
                <a:spcPct val="109700"/>
              </a:lnSpc>
              <a:spcBef>
                <a:spcPts val="100"/>
              </a:spcBef>
            </a:pPr>
            <a:r>
              <a:rPr lang="ru-RU" sz="3200" spc="-45" dirty="0">
                <a:solidFill>
                  <a:schemeClr val="tx1"/>
                </a:solidFill>
              </a:rPr>
              <a:t>ГЕОГРАФИЯ</a:t>
            </a:r>
            <a:r>
              <a:rPr lang="ru-RU" sz="3200" spc="-20" dirty="0">
                <a:solidFill>
                  <a:schemeClr val="tx1"/>
                </a:solidFill>
              </a:rPr>
              <a:t> </a:t>
            </a:r>
            <a:r>
              <a:rPr lang="ru-RU" sz="3200" spc="-5" dirty="0">
                <a:solidFill>
                  <a:schemeClr val="tx1"/>
                </a:solidFill>
              </a:rPr>
              <a:t>РЕАЛИЗАЦИИ</a:t>
            </a:r>
            <a:r>
              <a:rPr lang="ru-RU" sz="3200" spc="-45" dirty="0">
                <a:solidFill>
                  <a:schemeClr val="tx1"/>
                </a:solidFill>
              </a:rPr>
              <a:t> ПИЛОТНОГО </a:t>
            </a:r>
            <a:r>
              <a:rPr lang="ru-RU" sz="3200" spc="-35" dirty="0">
                <a:solidFill>
                  <a:schemeClr val="tx1"/>
                </a:solidFill>
              </a:rPr>
              <a:t>ПРОЕКТА</a:t>
            </a:r>
            <a:endParaRPr lang="ru-RU" sz="3200" spc="-20" dirty="0">
              <a:solidFill>
                <a:schemeClr val="tx1"/>
              </a:solidFill>
            </a:endParaRPr>
          </a:p>
          <a:p>
            <a:pPr marL="2950845" marR="5080" indent="-2938780" algn="ctr">
              <a:lnSpc>
                <a:spcPct val="109700"/>
              </a:lnSpc>
              <a:spcBef>
                <a:spcPts val="100"/>
              </a:spcBef>
            </a:pPr>
            <a:r>
              <a:rPr lang="ru-RU" sz="3200" dirty="0">
                <a:solidFill>
                  <a:schemeClr val="tx1"/>
                </a:solidFill>
              </a:rPr>
              <a:t>В</a:t>
            </a:r>
            <a:r>
              <a:rPr lang="ru-RU" sz="3200" spc="5" dirty="0">
                <a:solidFill>
                  <a:schemeClr val="tx1"/>
                </a:solidFill>
              </a:rPr>
              <a:t> </a:t>
            </a:r>
            <a:r>
              <a:rPr lang="ru-RU" sz="3200" spc="-40" dirty="0">
                <a:solidFill>
                  <a:schemeClr val="tx1"/>
                </a:solidFill>
              </a:rPr>
              <a:t>СУБЪЕКТАХ</a:t>
            </a:r>
            <a:r>
              <a:rPr lang="ru-RU" sz="3200" spc="-1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РФ </a:t>
            </a:r>
            <a:r>
              <a:rPr lang="ru-RU" sz="3200" spc="-710" dirty="0">
                <a:solidFill>
                  <a:schemeClr val="tx1"/>
                </a:solidFill>
              </a:rPr>
              <a:t> 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25" name="object 4">
            <a:extLst>
              <a:ext uri="{FF2B5EF4-FFF2-40B4-BE49-F238E27FC236}">
                <a16:creationId xmlns:a16="http://schemas.microsoft.com/office/drawing/2014/main" xmlns="" id="{36304A22-9F67-4236-971F-AD4A695C390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65304" y="2052510"/>
            <a:ext cx="1680971" cy="1717547"/>
          </a:xfrm>
          <a:prstGeom prst="rect">
            <a:avLst/>
          </a:prstGeom>
        </p:spPr>
      </p:pic>
      <p:pic>
        <p:nvPicPr>
          <p:cNvPr id="27" name="object 6">
            <a:extLst>
              <a:ext uri="{FF2B5EF4-FFF2-40B4-BE49-F238E27FC236}">
                <a16:creationId xmlns:a16="http://schemas.microsoft.com/office/drawing/2014/main" xmlns="" id="{3D7D1135-A72B-4F4F-8189-B08CB48E8095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541523" y="2111463"/>
            <a:ext cx="1441703" cy="1760218"/>
          </a:xfrm>
          <a:prstGeom prst="rect">
            <a:avLst/>
          </a:prstGeom>
        </p:spPr>
      </p:pic>
      <p:pic>
        <p:nvPicPr>
          <p:cNvPr id="28" name="object 7">
            <a:extLst>
              <a:ext uri="{FF2B5EF4-FFF2-40B4-BE49-F238E27FC236}">
                <a16:creationId xmlns:a16="http://schemas.microsoft.com/office/drawing/2014/main" xmlns="" id="{C8B743BB-3D03-43FB-9DB5-717A861BCC1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61475" y="1990076"/>
            <a:ext cx="1584219" cy="1785060"/>
          </a:xfrm>
          <a:prstGeom prst="rect">
            <a:avLst/>
          </a:prstGeom>
        </p:spPr>
      </p:pic>
      <p:pic>
        <p:nvPicPr>
          <p:cNvPr id="29" name="object 8">
            <a:extLst>
              <a:ext uri="{FF2B5EF4-FFF2-40B4-BE49-F238E27FC236}">
                <a16:creationId xmlns:a16="http://schemas.microsoft.com/office/drawing/2014/main" xmlns="" id="{FC11A68D-870F-4936-87DD-5108386630F2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167393" y="1893530"/>
            <a:ext cx="1502663" cy="1978151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1503779" y="7121404"/>
            <a:ext cx="3871235" cy="173664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189"/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  <a:t>Введено в эксплуатацию более </a:t>
            </a:r>
            <a:r>
              <a:rPr lang="ru-RU" sz="24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500</a:t>
            </a:r>
            <a:r>
              <a:rPr lang="ru-RU" sz="2400" b="1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  <a:t> </a:t>
            </a:r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  <a:t>современных</a:t>
            </a:r>
          </a:p>
          <a:p>
            <a:pPr algn="ctr" defTabSz="457189"/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chemeClr val="tx1"/>
                </a:solidFill>
              </a:rPr>
              <a:t>энергоэффективных лифтов!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64767"/>
              </p:ext>
            </p:extLst>
          </p:nvPr>
        </p:nvGraphicFramePr>
        <p:xfrm>
          <a:off x="679317" y="1787590"/>
          <a:ext cx="10833365" cy="5363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667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667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666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667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6667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81630"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1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10" dirty="0">
                          <a:latin typeface="Trebuchet MS" panose="020B0603020202020204" pitchFamily="34" charset="0"/>
                          <a:cs typeface="Calibri"/>
                        </a:rPr>
                        <a:t>г. Москва </a:t>
                      </a:r>
                      <a:r>
                        <a:rPr lang="ru-RU" sz="1400" b="1" spc="-5" dirty="0">
                          <a:latin typeface="Trebuchet MS" panose="020B0603020202020204" pitchFamily="34" charset="0"/>
                          <a:cs typeface="Calibri"/>
                        </a:rPr>
                        <a:t> </a:t>
                      </a:r>
                    </a:p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spc="-5" dirty="0">
                        <a:latin typeface="Trebuchet MS" panose="020B0603020202020204" pitchFamily="34" charset="0"/>
                        <a:cs typeface="Calibri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10" dirty="0">
                          <a:latin typeface="Trebuchet MS" panose="020B0603020202020204" pitchFamily="34" charset="0"/>
                          <a:cs typeface="Calibri"/>
                        </a:rPr>
                        <a:t>Московская</a:t>
                      </a:r>
                      <a:r>
                        <a:rPr lang="ru-RU" sz="1400" b="1" spc="-70" dirty="0">
                          <a:latin typeface="Trebuchet MS" panose="020B0603020202020204" pitchFamily="34" charset="0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Trebuchet MS" panose="020B0603020202020204" pitchFamily="34" charset="0"/>
                          <a:cs typeface="Calibri"/>
                        </a:rPr>
                        <a:t>область</a:t>
                      </a:r>
                      <a:endParaRPr lang="ru-RU" sz="1400" dirty="0">
                        <a:latin typeface="Trebuchet MS" panose="020B0603020202020204" pitchFamily="34" charset="0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25" dirty="0">
                          <a:latin typeface="Calibri"/>
                          <a:cs typeface="Calibri"/>
                        </a:rPr>
                        <a:t>Удмуртская</a:t>
                      </a:r>
                      <a:r>
                        <a:rPr lang="ru-RU" sz="14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республика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5" dirty="0">
                          <a:latin typeface="Calibri"/>
                          <a:cs typeface="Calibri"/>
                        </a:rPr>
                        <a:t>Красноярский</a:t>
                      </a:r>
                      <a:r>
                        <a:rPr lang="ru-RU" sz="14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5" dirty="0">
                          <a:latin typeface="Calibri"/>
                          <a:cs typeface="Calibri"/>
                        </a:rPr>
                        <a:t>край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5" dirty="0">
                          <a:latin typeface="Calibri"/>
                          <a:cs typeface="Calibri"/>
                        </a:rPr>
                        <a:t>г. Санкт-Петербург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81630"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5" dirty="0">
                          <a:latin typeface="Calibri"/>
                          <a:cs typeface="Calibri"/>
                        </a:rPr>
                        <a:t>Челябинская</a:t>
                      </a:r>
                      <a:r>
                        <a:rPr lang="ru-RU" sz="14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область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Архангельская</a:t>
                      </a:r>
                      <a:r>
                        <a:rPr lang="ru-RU" sz="14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область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15" dirty="0">
                          <a:latin typeface="Calibri"/>
                          <a:cs typeface="Calibri"/>
                        </a:rPr>
                        <a:t>Новгородская</a:t>
                      </a:r>
                      <a:r>
                        <a:rPr lang="ru-RU" sz="14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область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20" dirty="0">
                          <a:latin typeface="Calibri"/>
                          <a:cs typeface="Calibri"/>
                        </a:rPr>
                        <a:t>Тверская</a:t>
                      </a:r>
                      <a:r>
                        <a:rPr lang="ru-RU" sz="14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область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5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spc="-20" dirty="0">
                          <a:latin typeface="Calibri"/>
                          <a:cs typeface="Calibri"/>
                        </a:rPr>
                        <a:t>Волгоградская</a:t>
                      </a:r>
                      <a:r>
                        <a:rPr lang="ru-RU" sz="14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lang="ru-RU" sz="1400" b="1" spc="-10" dirty="0">
                          <a:latin typeface="Calibri"/>
                          <a:cs typeface="Calibri"/>
                        </a:rPr>
                        <a:t>область</a:t>
                      </a:r>
                      <a:endParaRPr lang="ru-RU" sz="1400" dirty="0">
                        <a:latin typeface="Calibri"/>
                        <a:cs typeface="Calibri"/>
                      </a:endParaRPr>
                    </a:p>
                    <a:p>
                      <a:pPr algn="ctr"/>
                      <a:endParaRPr lang="ru-RU" sz="1400" dirty="0">
                        <a:latin typeface="Trebuchet MS" panose="020B0603020202020204" pitchFamily="34" charset="0"/>
                      </a:endParaRPr>
                    </a:p>
                  </a:txBody>
                  <a:tcPr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FB32388C-5682-4BCB-A987-812E252B41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223" y="2189095"/>
            <a:ext cx="1443600" cy="1544652"/>
          </a:xfrm>
          <a:prstGeom prst="rect">
            <a:avLst/>
          </a:prstGeom>
        </p:spPr>
      </p:pic>
      <p:pic>
        <p:nvPicPr>
          <p:cNvPr id="45" name="object 5">
            <a:extLst>
              <a:ext uri="{FF2B5EF4-FFF2-40B4-BE49-F238E27FC236}">
                <a16:creationId xmlns:a16="http://schemas.microsoft.com/office/drawing/2014/main" xmlns="" id="{55631CA8-0F55-4B89-9B9D-4A755D7EA7D1}"/>
              </a:ext>
            </a:extLst>
          </p:cNvPr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39590" y="4469220"/>
            <a:ext cx="1427987" cy="1840991"/>
          </a:xfrm>
          <a:prstGeom prst="rect">
            <a:avLst/>
          </a:prstGeom>
        </p:spPr>
      </p:pic>
      <p:pic>
        <p:nvPicPr>
          <p:cNvPr id="46" name="object 3">
            <a:extLst>
              <a:ext uri="{FF2B5EF4-FFF2-40B4-BE49-F238E27FC236}">
                <a16:creationId xmlns:a16="http://schemas.microsoft.com/office/drawing/2014/main" xmlns="" id="{19E744D8-8970-4AC4-9B25-52E2D54B5DB9}"/>
              </a:ext>
            </a:extLst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986036" y="4559863"/>
            <a:ext cx="1865375" cy="1860803"/>
          </a:xfrm>
          <a:prstGeom prst="rect">
            <a:avLst/>
          </a:prstGeom>
        </p:spPr>
      </p:pic>
      <p:pic>
        <p:nvPicPr>
          <p:cNvPr id="47" name="object 10">
            <a:extLst>
              <a:ext uri="{FF2B5EF4-FFF2-40B4-BE49-F238E27FC236}">
                <a16:creationId xmlns:a16="http://schemas.microsoft.com/office/drawing/2014/main" xmlns="" id="{40A36997-F22D-44CB-AF8D-16DDF7CAC5FE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249599" y="4555310"/>
            <a:ext cx="1579803" cy="1959301"/>
          </a:xfrm>
          <a:prstGeom prst="rect">
            <a:avLst/>
          </a:prstGeom>
        </p:spPr>
      </p:pic>
      <p:pic>
        <p:nvPicPr>
          <p:cNvPr id="48" name="object 9">
            <a:extLst>
              <a:ext uri="{FF2B5EF4-FFF2-40B4-BE49-F238E27FC236}">
                <a16:creationId xmlns:a16="http://schemas.microsoft.com/office/drawing/2014/main" xmlns="" id="{43F1B470-1718-4896-AB5D-1231F3958B86}"/>
              </a:ext>
            </a:extLst>
          </p:cNvPr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393446" y="4559863"/>
            <a:ext cx="1589780" cy="1802048"/>
          </a:xfrm>
          <a:prstGeom prst="rect">
            <a:avLst/>
          </a:prstGeom>
        </p:spPr>
      </p:pic>
      <p:pic>
        <p:nvPicPr>
          <p:cNvPr id="49" name="Рисунок 4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B28D49EC-3B89-476E-AFC4-F5A14E494EA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4962" y="4697057"/>
            <a:ext cx="1476000" cy="15276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410320A-426F-20C8-2416-DD12C21BC00E}"/>
              </a:ext>
            </a:extLst>
          </p:cNvPr>
          <p:cNvSpPr txBox="1"/>
          <p:nvPr/>
        </p:nvSpPr>
        <p:spPr>
          <a:xfrm>
            <a:off x="6326756" y="7131660"/>
            <a:ext cx="3871236" cy="173664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457189"/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Более</a:t>
            </a:r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</a:rPr>
              <a:t> </a:t>
            </a:r>
            <a:r>
              <a:rPr lang="ru-RU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</a:rPr>
              <a:t>100 000 </a:t>
            </a:r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жителей досрочно улучшили </a:t>
            </a:r>
          </a:p>
          <a:p>
            <a:pPr algn="ctr" defTabSz="457189"/>
            <a:r>
              <a:rPr lang="ru-RU" sz="2400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</a:rPr>
              <a:t>безопасность и комфорт проживания!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7734C83C-041C-AF16-EDF7-88DC9BF82B9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43544" y="1949545"/>
            <a:ext cx="2540038" cy="1905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396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031" y="7351449"/>
            <a:ext cx="1755265" cy="7021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1754409-E1C7-DDD8-BD49-B5D76317EFBA}"/>
              </a:ext>
            </a:extLst>
          </p:cNvPr>
          <p:cNvSpPr txBox="1"/>
          <p:nvPr/>
        </p:nvSpPr>
        <p:spPr>
          <a:xfrm>
            <a:off x="3557474" y="1403228"/>
            <a:ext cx="6116444" cy="18825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C00000"/>
                </a:solidFill>
                <a:cs typeface="Times New Roman" panose="02020603050405020304" pitchFamily="18" charset="0"/>
              </a:rPr>
              <a:t>ВСЕРОССИЙСКИЙ ВЕБИНАР 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chemeClr val="bg2">
                    <a:lumMod val="25000"/>
                  </a:schemeClr>
                </a:solidFill>
                <a:cs typeface="Times New Roman" panose="02020603050405020304" pitchFamily="18" charset="0"/>
              </a:rPr>
              <a:t>ПО УСКОРЕННОЙ ЗАМЕНЕ ЛИФТОВ  ДЛЯ </a:t>
            </a: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ВЛАДЕЛЬЦЕВ СПЕЦИАЛЬНЫХ СЧЕТОВ</a:t>
            </a: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Times New Roman" panose="02020603050405020304" pitchFamily="18" charset="0"/>
              </a:rPr>
              <a:t>МИНСТРОЙ РОССИИ 17 НОЯБРЯ 2022 ГОДА</a:t>
            </a:r>
          </a:p>
        </p:txBody>
      </p:sp>
      <p:pic>
        <p:nvPicPr>
          <p:cNvPr id="14" name="Рисунок 13" descr="Изображение выглядит как текст&#10;&#10;Автоматически созданное описание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521" y="330637"/>
            <a:ext cx="960393" cy="106252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C7940A2-6D4D-33C5-589C-CB7AB4757737}"/>
              </a:ext>
            </a:extLst>
          </p:cNvPr>
          <p:cNvSpPr txBox="1"/>
          <p:nvPr/>
        </p:nvSpPr>
        <p:spPr>
          <a:xfrm>
            <a:off x="265043" y="8233912"/>
            <a:ext cx="4109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Ассоциации региональных операторов капитального ремонта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1D77FC7-159C-F6C4-D460-7E0852E1D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201" y="3369709"/>
            <a:ext cx="4562547" cy="3421910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BDC4CB10-AF2C-31E3-29CC-77C110BDD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682" y="3358225"/>
            <a:ext cx="4577858" cy="343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6B8D1285-41CB-7692-3E2C-6DAF0B9E27F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748" y="7171385"/>
            <a:ext cx="960393" cy="106252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741EDEA3-6AFD-EFB0-3464-5B225F8F4FF7}"/>
              </a:ext>
            </a:extLst>
          </p:cNvPr>
          <p:cNvSpPr/>
          <p:nvPr/>
        </p:nvSpPr>
        <p:spPr>
          <a:xfrm>
            <a:off x="3686803" y="8233912"/>
            <a:ext cx="54242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rebuchet MS" panose="020B0603020202020204" pitchFamily="34" charset="0"/>
                <a:cs typeface="Arial" panose="020B0604020202020204" pitchFamily="34" charset="0"/>
              </a:rPr>
              <a:t>Комиссия по вопросам лифтового хозяйства </a:t>
            </a:r>
          </a:p>
          <a:p>
            <a:pPr algn="ctr"/>
            <a:r>
              <a:rPr lang="ru-RU" sz="1600" dirty="0">
                <a:latin typeface="Trebuchet MS" panose="020B0603020202020204" pitchFamily="34" charset="0"/>
                <a:cs typeface="Arial" panose="020B0604020202020204" pitchFamily="34" charset="0"/>
              </a:rPr>
              <a:t>Общественного совета при Минстрое России</a:t>
            </a:r>
            <a:endParaRPr lang="ru-RU" sz="2400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2622E1C6-7134-CED3-CB67-179B50252C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569" y="7205630"/>
            <a:ext cx="1016453" cy="8844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85F8CE5-ADB9-091B-19ED-F6175703CD6D}"/>
              </a:ext>
            </a:extLst>
          </p:cNvPr>
          <p:cNvSpPr txBox="1"/>
          <p:nvPr/>
        </p:nvSpPr>
        <p:spPr>
          <a:xfrm>
            <a:off x="9111070" y="8053555"/>
            <a:ext cx="27991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Ассоциация</a:t>
            </a:r>
          </a:p>
          <a:p>
            <a:pPr algn="ctr"/>
            <a:r>
              <a:rPr lang="ru-RU" sz="1600" dirty="0"/>
              <a:t> «РОССИЙСКОЕ ЛИФТОВОЕ ОБЪЕДИНЕНИЕ»</a:t>
            </a:r>
          </a:p>
        </p:txBody>
      </p:sp>
      <p:pic>
        <p:nvPicPr>
          <p:cNvPr id="2054" name="Picture 6" descr="СМОТРЕТЬ">
            <a:extLst>
              <a:ext uri="{FF2B5EF4-FFF2-40B4-BE49-F238E27FC236}">
                <a16:creationId xmlns:a16="http://schemas.microsoft.com/office/drawing/2014/main" xmlns="" id="{5F81E981-ED32-25AB-2A53-3B2675A88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75" y="342121"/>
            <a:ext cx="3286015" cy="98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A33A295-9A3F-F434-66CF-E095E5E41EAC}"/>
              </a:ext>
            </a:extLst>
          </p:cNvPr>
          <p:cNvSpPr txBox="1"/>
          <p:nvPr/>
        </p:nvSpPr>
        <p:spPr>
          <a:xfrm>
            <a:off x="335584" y="1361453"/>
            <a:ext cx="3615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WWW.RLOLIFT.RU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223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CC467EB4-06D8-4EDA-96B7-FDD842ACF8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977" y="2356264"/>
            <a:ext cx="11044045" cy="691842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4000" b="1" u="sng" dirty="0">
                <a:solidFill>
                  <a:srgbClr val="C00000"/>
                </a:solidFill>
              </a:rPr>
              <a:t>ВАЖНО!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4000" b="1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* АВАНС 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30%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ПОСЛЕ ЗАМЕНЫ ЛИФТОВ 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20%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РАССРОЧКА ДО 60 МЕС 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50%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ЕЖЕМЕСЯЧНО РАВНОМЕРНЫМИ ПЛАТЕЖАМИ</a:t>
            </a:r>
          </a:p>
          <a:p>
            <a:pPr marL="0" indent="0" algn="ctr">
              <a:buNone/>
            </a:pPr>
            <a:endParaRPr lang="ru-RU" sz="4000" b="1" dirty="0">
              <a:solidFill>
                <a:schemeClr val="accent1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* ПОЛНЫЙ КОМПЛЕКС РАБОТ 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«ПОД КЛЮЧ»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</a:rPr>
              <a:t>(проектирование, поставка лифтового оборудования, демонтаж/монтаж, пусконаладочные работы,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3000" b="1" dirty="0">
                <a:solidFill>
                  <a:schemeClr val="accent1">
                    <a:lumMod val="50000"/>
                  </a:schemeClr>
                </a:solidFill>
              </a:rPr>
              <a:t>ввод лифта в эксплуатацию)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3000" b="1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3000" b="1" dirty="0">
              <a:solidFill>
                <a:schemeClr val="tx1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* ПРИОРИТЕТ ЗАМЕНЫ 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ВСЕХ ЛИФТОВ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В МНОГОКВАРТИРНОМ ДОМЕ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В РАМКАХ ОДНОГО ДОГОВОРА</a:t>
            </a:r>
          </a:p>
          <a:p>
            <a:pPr marL="0" indent="0" algn="ctr">
              <a:buNone/>
            </a:pPr>
            <a:endParaRPr lang="ru-RU" sz="40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ru-RU" sz="4000" b="1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855A6CE-C0ED-49E8-3C2F-61032B93E28A}"/>
              </a:ext>
            </a:extLst>
          </p:cNvPr>
          <p:cNvSpPr/>
          <p:nvPr/>
        </p:nvSpPr>
        <p:spPr>
          <a:xfrm>
            <a:off x="9590413" y="305988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D8E9F99-BF42-AB48-8BF0-110A6C75E78F}"/>
              </a:ext>
            </a:extLst>
          </p:cNvPr>
          <p:cNvSpPr txBox="1"/>
          <p:nvPr/>
        </p:nvSpPr>
        <p:spPr>
          <a:xfrm>
            <a:off x="2827812" y="211845"/>
            <a:ext cx="611644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ПРОЕКТ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pic>
        <p:nvPicPr>
          <p:cNvPr id="7" name="Рисунок 6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543" y="305988"/>
            <a:ext cx="928870" cy="9367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75B753-3A0F-CB90-6F13-ECB03C572B9C}"/>
              </a:ext>
            </a:extLst>
          </p:cNvPr>
          <p:cNvSpPr txBox="1"/>
          <p:nvPr/>
        </p:nvSpPr>
        <p:spPr>
          <a:xfrm>
            <a:off x="1207933" y="531562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1CB0F84-63F0-2260-ADB0-C5687E6162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36" y="389285"/>
            <a:ext cx="857597" cy="74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22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xmlns="" id="{C1DB316F-864A-30EC-9E7F-326A75F1D052}"/>
              </a:ext>
            </a:extLst>
          </p:cNvPr>
          <p:cNvSpPr/>
          <p:nvPr/>
        </p:nvSpPr>
        <p:spPr>
          <a:xfrm>
            <a:off x="583311" y="5714936"/>
            <a:ext cx="11181350" cy="937045"/>
          </a:xfrm>
          <a:custGeom>
            <a:avLst/>
            <a:gdLst>
              <a:gd name="connsiteX0" fmla="*/ 0 w 11181349"/>
              <a:gd name="connsiteY0" fmla="*/ 88449 h 530681"/>
              <a:gd name="connsiteX1" fmla="*/ 88449 w 11181349"/>
              <a:gd name="connsiteY1" fmla="*/ 0 h 530681"/>
              <a:gd name="connsiteX2" fmla="*/ 11092900 w 11181349"/>
              <a:gd name="connsiteY2" fmla="*/ 0 h 530681"/>
              <a:gd name="connsiteX3" fmla="*/ 11181349 w 11181349"/>
              <a:gd name="connsiteY3" fmla="*/ 88449 h 530681"/>
              <a:gd name="connsiteX4" fmla="*/ 11181349 w 11181349"/>
              <a:gd name="connsiteY4" fmla="*/ 442232 h 530681"/>
              <a:gd name="connsiteX5" fmla="*/ 11092900 w 11181349"/>
              <a:gd name="connsiteY5" fmla="*/ 530681 h 530681"/>
              <a:gd name="connsiteX6" fmla="*/ 88449 w 11181349"/>
              <a:gd name="connsiteY6" fmla="*/ 530681 h 530681"/>
              <a:gd name="connsiteX7" fmla="*/ 0 w 11181349"/>
              <a:gd name="connsiteY7" fmla="*/ 442232 h 530681"/>
              <a:gd name="connsiteX8" fmla="*/ 0 w 11181349"/>
              <a:gd name="connsiteY8" fmla="*/ 88449 h 530681"/>
              <a:gd name="connsiteX0" fmla="*/ 0 w 11181349"/>
              <a:gd name="connsiteY0" fmla="*/ 88449 h 626933"/>
              <a:gd name="connsiteX1" fmla="*/ 88449 w 11181349"/>
              <a:gd name="connsiteY1" fmla="*/ 0 h 626933"/>
              <a:gd name="connsiteX2" fmla="*/ 11092900 w 11181349"/>
              <a:gd name="connsiteY2" fmla="*/ 0 h 626933"/>
              <a:gd name="connsiteX3" fmla="*/ 11181349 w 11181349"/>
              <a:gd name="connsiteY3" fmla="*/ 88449 h 626933"/>
              <a:gd name="connsiteX4" fmla="*/ 11181349 w 11181349"/>
              <a:gd name="connsiteY4" fmla="*/ 442232 h 626933"/>
              <a:gd name="connsiteX5" fmla="*/ 11092900 w 11181349"/>
              <a:gd name="connsiteY5" fmla="*/ 530681 h 626933"/>
              <a:gd name="connsiteX6" fmla="*/ 56365 w 11181349"/>
              <a:gd name="connsiteY6" fmla="*/ 626933 h 626933"/>
              <a:gd name="connsiteX7" fmla="*/ 0 w 11181349"/>
              <a:gd name="connsiteY7" fmla="*/ 442232 h 626933"/>
              <a:gd name="connsiteX8" fmla="*/ 0 w 11181349"/>
              <a:gd name="connsiteY8" fmla="*/ 88449 h 626933"/>
              <a:gd name="connsiteX0" fmla="*/ 0 w 11181349"/>
              <a:gd name="connsiteY0" fmla="*/ 88449 h 659018"/>
              <a:gd name="connsiteX1" fmla="*/ 88449 w 11181349"/>
              <a:gd name="connsiteY1" fmla="*/ 0 h 659018"/>
              <a:gd name="connsiteX2" fmla="*/ 11092900 w 11181349"/>
              <a:gd name="connsiteY2" fmla="*/ 0 h 659018"/>
              <a:gd name="connsiteX3" fmla="*/ 11181349 w 11181349"/>
              <a:gd name="connsiteY3" fmla="*/ 88449 h 659018"/>
              <a:gd name="connsiteX4" fmla="*/ 11181349 w 11181349"/>
              <a:gd name="connsiteY4" fmla="*/ 442232 h 659018"/>
              <a:gd name="connsiteX5" fmla="*/ 11108942 w 11181349"/>
              <a:gd name="connsiteY5" fmla="*/ 659018 h 659018"/>
              <a:gd name="connsiteX6" fmla="*/ 56365 w 11181349"/>
              <a:gd name="connsiteY6" fmla="*/ 626933 h 659018"/>
              <a:gd name="connsiteX7" fmla="*/ 0 w 11181349"/>
              <a:gd name="connsiteY7" fmla="*/ 442232 h 659018"/>
              <a:gd name="connsiteX8" fmla="*/ 0 w 11181349"/>
              <a:gd name="connsiteY8" fmla="*/ 88449 h 659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181349" h="659018">
                <a:moveTo>
                  <a:pt x="0" y="88449"/>
                </a:moveTo>
                <a:cubicBezTo>
                  <a:pt x="0" y="39600"/>
                  <a:pt x="39600" y="0"/>
                  <a:pt x="88449" y="0"/>
                </a:cubicBezTo>
                <a:lnTo>
                  <a:pt x="11092900" y="0"/>
                </a:lnTo>
                <a:cubicBezTo>
                  <a:pt x="11141749" y="0"/>
                  <a:pt x="11181349" y="39600"/>
                  <a:pt x="11181349" y="88449"/>
                </a:cubicBezTo>
                <a:lnTo>
                  <a:pt x="11181349" y="442232"/>
                </a:lnTo>
                <a:cubicBezTo>
                  <a:pt x="11181349" y="491081"/>
                  <a:pt x="11157791" y="659018"/>
                  <a:pt x="11108942" y="659018"/>
                </a:cubicBezTo>
                <a:lnTo>
                  <a:pt x="56365" y="626933"/>
                </a:lnTo>
                <a:cubicBezTo>
                  <a:pt x="7516" y="626933"/>
                  <a:pt x="0" y="491081"/>
                  <a:pt x="0" y="442232"/>
                </a:cubicBezTo>
                <a:lnTo>
                  <a:pt x="0" y="8844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415" marR="5080" lvl="0" indent="-635" algn="just"/>
            <a:r>
              <a:rPr lang="ru-RU" b="1" spc="-10" dirty="0">
                <a:solidFill>
                  <a:prstClr val="black"/>
                </a:solidFill>
                <a:cs typeface="Calibri"/>
              </a:rPr>
              <a:t>К УЧАСТИЮ В ПРОЕКТЕ ПРИВЛЕКАЮТСЯ СПЕЦИАЛИЗИРОВАННЫЕ ЛИФТОВЫЕ ОРГАНИЗАЦИИ,  </a:t>
            </a:r>
            <a:r>
              <a:rPr lang="ru-RU" b="1" spc="-10" dirty="0">
                <a:solidFill>
                  <a:srgbClr val="C00000"/>
                </a:solidFill>
                <a:cs typeface="Calibri"/>
              </a:rPr>
              <a:t>ВКЛЮЧЕННЫЕ В РЕЕСТР КВАЛИФИЦИРОВАННЫХ ПОДРЯДНЫХ ОРГАНИЗАЦИЙ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СУБЪЕКТА РФ </a:t>
            </a:r>
            <a:endParaRPr lang="ru-RU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4C907799-0222-2658-9DCE-B454294B4F25}"/>
              </a:ext>
            </a:extLst>
          </p:cNvPr>
          <p:cNvSpPr/>
          <p:nvPr/>
        </p:nvSpPr>
        <p:spPr>
          <a:xfrm>
            <a:off x="532204" y="6839461"/>
            <a:ext cx="11181348" cy="84221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415" marR="5080" lvl="0" indent="-635" algn="just"/>
            <a:r>
              <a:rPr lang="ru-RU" b="1" dirty="0">
                <a:solidFill>
                  <a:prstClr val="black"/>
                </a:solidFill>
                <a:cs typeface="Calibri"/>
              </a:rPr>
              <a:t>НА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ЗАМЕНУ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25" dirty="0">
                <a:solidFill>
                  <a:prstClr val="black"/>
                </a:solidFill>
                <a:cs typeface="Calibri"/>
              </a:rPr>
              <a:t>УСТАНАВЛИВАЮТСЯ</a:t>
            </a:r>
            <a:r>
              <a:rPr lang="ru-RU" b="1" spc="-2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5" dirty="0">
                <a:solidFill>
                  <a:srgbClr val="C00000"/>
                </a:solidFill>
                <a:cs typeface="Calibri"/>
              </a:rPr>
              <a:t>СОВРЕМЕННЫЕ</a:t>
            </a:r>
            <a:r>
              <a:rPr lang="ru-RU" b="1" dirty="0">
                <a:solidFill>
                  <a:srgbClr val="C00000"/>
                </a:solidFill>
                <a:cs typeface="Calibri"/>
              </a:rPr>
              <a:t> </a:t>
            </a:r>
            <a:r>
              <a:rPr lang="ru-RU" b="1" spc="-10" dirty="0">
                <a:solidFill>
                  <a:srgbClr val="C00000"/>
                </a:solidFill>
                <a:cs typeface="Calibri"/>
              </a:rPr>
              <a:t>ЭНЕРГОЭФФЕКТИВНЫЕ</a:t>
            </a:r>
            <a:r>
              <a:rPr lang="ru-RU" b="1" spc="-5" dirty="0">
                <a:solidFill>
                  <a:srgbClr val="C00000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КОМФОРТНЫЕ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5" dirty="0">
                <a:solidFill>
                  <a:prstClr val="black"/>
                </a:solidFill>
                <a:cs typeface="Calibri"/>
              </a:rPr>
              <a:t>ЛИФТЫ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ОСНОВНЫХ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 РОССИЙСКИХ ПРОИЗВОДИТЕЛЕЙ И СТРАН ЕАЭС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1626A936-D66A-D129-461C-91D956997A6C}"/>
              </a:ext>
            </a:extLst>
          </p:cNvPr>
          <p:cNvSpPr/>
          <p:nvPr/>
        </p:nvSpPr>
        <p:spPr>
          <a:xfrm>
            <a:off x="547542" y="7872569"/>
            <a:ext cx="11212025" cy="963760"/>
          </a:xfrm>
          <a:custGeom>
            <a:avLst/>
            <a:gdLst>
              <a:gd name="connsiteX0" fmla="*/ 0 w 11212025"/>
              <a:gd name="connsiteY0" fmla="*/ 88449 h 530681"/>
              <a:gd name="connsiteX1" fmla="*/ 88449 w 11212025"/>
              <a:gd name="connsiteY1" fmla="*/ 0 h 530681"/>
              <a:gd name="connsiteX2" fmla="*/ 11123576 w 11212025"/>
              <a:gd name="connsiteY2" fmla="*/ 0 h 530681"/>
              <a:gd name="connsiteX3" fmla="*/ 11212025 w 11212025"/>
              <a:gd name="connsiteY3" fmla="*/ 88449 h 530681"/>
              <a:gd name="connsiteX4" fmla="*/ 11212025 w 11212025"/>
              <a:gd name="connsiteY4" fmla="*/ 442232 h 530681"/>
              <a:gd name="connsiteX5" fmla="*/ 11123576 w 11212025"/>
              <a:gd name="connsiteY5" fmla="*/ 530681 h 530681"/>
              <a:gd name="connsiteX6" fmla="*/ 88449 w 11212025"/>
              <a:gd name="connsiteY6" fmla="*/ 530681 h 530681"/>
              <a:gd name="connsiteX7" fmla="*/ 0 w 11212025"/>
              <a:gd name="connsiteY7" fmla="*/ 442232 h 530681"/>
              <a:gd name="connsiteX8" fmla="*/ 0 w 11212025"/>
              <a:gd name="connsiteY8" fmla="*/ 88449 h 530681"/>
              <a:gd name="connsiteX0" fmla="*/ 0 w 11212025"/>
              <a:gd name="connsiteY0" fmla="*/ 88449 h 707144"/>
              <a:gd name="connsiteX1" fmla="*/ 88449 w 11212025"/>
              <a:gd name="connsiteY1" fmla="*/ 0 h 707144"/>
              <a:gd name="connsiteX2" fmla="*/ 11123576 w 11212025"/>
              <a:gd name="connsiteY2" fmla="*/ 0 h 707144"/>
              <a:gd name="connsiteX3" fmla="*/ 11212025 w 11212025"/>
              <a:gd name="connsiteY3" fmla="*/ 88449 h 707144"/>
              <a:gd name="connsiteX4" fmla="*/ 11212025 w 11212025"/>
              <a:gd name="connsiteY4" fmla="*/ 442232 h 707144"/>
              <a:gd name="connsiteX5" fmla="*/ 11123576 w 11212025"/>
              <a:gd name="connsiteY5" fmla="*/ 530681 h 707144"/>
              <a:gd name="connsiteX6" fmla="*/ 104491 w 11212025"/>
              <a:gd name="connsiteY6" fmla="*/ 707144 h 707144"/>
              <a:gd name="connsiteX7" fmla="*/ 0 w 11212025"/>
              <a:gd name="connsiteY7" fmla="*/ 442232 h 707144"/>
              <a:gd name="connsiteX8" fmla="*/ 0 w 11212025"/>
              <a:gd name="connsiteY8" fmla="*/ 88449 h 707144"/>
              <a:gd name="connsiteX0" fmla="*/ 0 w 11212025"/>
              <a:gd name="connsiteY0" fmla="*/ 88449 h 707144"/>
              <a:gd name="connsiteX1" fmla="*/ 88449 w 11212025"/>
              <a:gd name="connsiteY1" fmla="*/ 0 h 707144"/>
              <a:gd name="connsiteX2" fmla="*/ 11123576 w 11212025"/>
              <a:gd name="connsiteY2" fmla="*/ 0 h 707144"/>
              <a:gd name="connsiteX3" fmla="*/ 11212025 w 11212025"/>
              <a:gd name="connsiteY3" fmla="*/ 88449 h 707144"/>
              <a:gd name="connsiteX4" fmla="*/ 11212025 w 11212025"/>
              <a:gd name="connsiteY4" fmla="*/ 442232 h 707144"/>
              <a:gd name="connsiteX5" fmla="*/ 11107534 w 11212025"/>
              <a:gd name="connsiteY5" fmla="*/ 707144 h 707144"/>
              <a:gd name="connsiteX6" fmla="*/ 104491 w 11212025"/>
              <a:gd name="connsiteY6" fmla="*/ 707144 h 707144"/>
              <a:gd name="connsiteX7" fmla="*/ 0 w 11212025"/>
              <a:gd name="connsiteY7" fmla="*/ 442232 h 707144"/>
              <a:gd name="connsiteX8" fmla="*/ 0 w 11212025"/>
              <a:gd name="connsiteY8" fmla="*/ 88449 h 707144"/>
              <a:gd name="connsiteX0" fmla="*/ 15834 w 11227859"/>
              <a:gd name="connsiteY0" fmla="*/ 88449 h 739228"/>
              <a:gd name="connsiteX1" fmla="*/ 104283 w 11227859"/>
              <a:gd name="connsiteY1" fmla="*/ 0 h 739228"/>
              <a:gd name="connsiteX2" fmla="*/ 11139410 w 11227859"/>
              <a:gd name="connsiteY2" fmla="*/ 0 h 739228"/>
              <a:gd name="connsiteX3" fmla="*/ 11227859 w 11227859"/>
              <a:gd name="connsiteY3" fmla="*/ 88449 h 739228"/>
              <a:gd name="connsiteX4" fmla="*/ 11227859 w 11227859"/>
              <a:gd name="connsiteY4" fmla="*/ 442232 h 739228"/>
              <a:gd name="connsiteX5" fmla="*/ 11123368 w 11227859"/>
              <a:gd name="connsiteY5" fmla="*/ 707144 h 739228"/>
              <a:gd name="connsiteX6" fmla="*/ 24073 w 11227859"/>
              <a:gd name="connsiteY6" fmla="*/ 739228 h 739228"/>
              <a:gd name="connsiteX7" fmla="*/ 15834 w 11227859"/>
              <a:gd name="connsiteY7" fmla="*/ 442232 h 739228"/>
              <a:gd name="connsiteX8" fmla="*/ 15834 w 11227859"/>
              <a:gd name="connsiteY8" fmla="*/ 88449 h 739228"/>
              <a:gd name="connsiteX0" fmla="*/ 15834 w 11243693"/>
              <a:gd name="connsiteY0" fmla="*/ 88449 h 739228"/>
              <a:gd name="connsiteX1" fmla="*/ 104283 w 11243693"/>
              <a:gd name="connsiteY1" fmla="*/ 0 h 739228"/>
              <a:gd name="connsiteX2" fmla="*/ 11139410 w 11243693"/>
              <a:gd name="connsiteY2" fmla="*/ 0 h 739228"/>
              <a:gd name="connsiteX3" fmla="*/ 11227859 w 11243693"/>
              <a:gd name="connsiteY3" fmla="*/ 88449 h 739228"/>
              <a:gd name="connsiteX4" fmla="*/ 11227859 w 11243693"/>
              <a:gd name="connsiteY4" fmla="*/ 442232 h 739228"/>
              <a:gd name="connsiteX5" fmla="*/ 11219620 w 11243693"/>
              <a:gd name="connsiteY5" fmla="*/ 707144 h 739228"/>
              <a:gd name="connsiteX6" fmla="*/ 24073 w 11243693"/>
              <a:gd name="connsiteY6" fmla="*/ 739228 h 739228"/>
              <a:gd name="connsiteX7" fmla="*/ 15834 w 11243693"/>
              <a:gd name="connsiteY7" fmla="*/ 442232 h 739228"/>
              <a:gd name="connsiteX8" fmla="*/ 15834 w 11243693"/>
              <a:gd name="connsiteY8" fmla="*/ 88449 h 739228"/>
              <a:gd name="connsiteX0" fmla="*/ 0 w 11227859"/>
              <a:gd name="connsiteY0" fmla="*/ 88449 h 707144"/>
              <a:gd name="connsiteX1" fmla="*/ 88449 w 11227859"/>
              <a:gd name="connsiteY1" fmla="*/ 0 h 707144"/>
              <a:gd name="connsiteX2" fmla="*/ 11123576 w 11227859"/>
              <a:gd name="connsiteY2" fmla="*/ 0 h 707144"/>
              <a:gd name="connsiteX3" fmla="*/ 11212025 w 11227859"/>
              <a:gd name="connsiteY3" fmla="*/ 88449 h 707144"/>
              <a:gd name="connsiteX4" fmla="*/ 11212025 w 11227859"/>
              <a:gd name="connsiteY4" fmla="*/ 442232 h 707144"/>
              <a:gd name="connsiteX5" fmla="*/ 11203786 w 11227859"/>
              <a:gd name="connsiteY5" fmla="*/ 707144 h 707144"/>
              <a:gd name="connsiteX6" fmla="*/ 56365 w 11227859"/>
              <a:gd name="connsiteY6" fmla="*/ 707144 h 707144"/>
              <a:gd name="connsiteX7" fmla="*/ 0 w 11227859"/>
              <a:gd name="connsiteY7" fmla="*/ 442232 h 707144"/>
              <a:gd name="connsiteX8" fmla="*/ 0 w 11227859"/>
              <a:gd name="connsiteY8" fmla="*/ 88449 h 707144"/>
              <a:gd name="connsiteX0" fmla="*/ 0 w 11212025"/>
              <a:gd name="connsiteY0" fmla="*/ 88449 h 707144"/>
              <a:gd name="connsiteX1" fmla="*/ 88449 w 11212025"/>
              <a:gd name="connsiteY1" fmla="*/ 0 h 707144"/>
              <a:gd name="connsiteX2" fmla="*/ 11123576 w 11212025"/>
              <a:gd name="connsiteY2" fmla="*/ 0 h 707144"/>
              <a:gd name="connsiteX3" fmla="*/ 11212025 w 11212025"/>
              <a:gd name="connsiteY3" fmla="*/ 88449 h 707144"/>
              <a:gd name="connsiteX4" fmla="*/ 11212025 w 11212025"/>
              <a:gd name="connsiteY4" fmla="*/ 442232 h 707144"/>
              <a:gd name="connsiteX5" fmla="*/ 11155660 w 11212025"/>
              <a:gd name="connsiteY5" fmla="*/ 691102 h 707144"/>
              <a:gd name="connsiteX6" fmla="*/ 56365 w 11212025"/>
              <a:gd name="connsiteY6" fmla="*/ 707144 h 707144"/>
              <a:gd name="connsiteX7" fmla="*/ 0 w 11212025"/>
              <a:gd name="connsiteY7" fmla="*/ 442232 h 707144"/>
              <a:gd name="connsiteX8" fmla="*/ 0 w 11212025"/>
              <a:gd name="connsiteY8" fmla="*/ 88449 h 707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212025" h="707144">
                <a:moveTo>
                  <a:pt x="0" y="88449"/>
                </a:moveTo>
                <a:cubicBezTo>
                  <a:pt x="0" y="39600"/>
                  <a:pt x="39600" y="0"/>
                  <a:pt x="88449" y="0"/>
                </a:cubicBezTo>
                <a:lnTo>
                  <a:pt x="11123576" y="0"/>
                </a:lnTo>
                <a:cubicBezTo>
                  <a:pt x="11172425" y="0"/>
                  <a:pt x="11212025" y="39600"/>
                  <a:pt x="11212025" y="88449"/>
                </a:cubicBezTo>
                <a:lnTo>
                  <a:pt x="11212025" y="442232"/>
                </a:lnTo>
                <a:cubicBezTo>
                  <a:pt x="11212025" y="491081"/>
                  <a:pt x="11204509" y="691102"/>
                  <a:pt x="11155660" y="691102"/>
                </a:cubicBezTo>
                <a:lnTo>
                  <a:pt x="56365" y="707144"/>
                </a:lnTo>
                <a:cubicBezTo>
                  <a:pt x="7516" y="707144"/>
                  <a:pt x="0" y="491081"/>
                  <a:pt x="0" y="442232"/>
                </a:cubicBezTo>
                <a:lnTo>
                  <a:pt x="0" y="8844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3335" marR="11430" lvl="0" indent="-635" algn="just"/>
            <a:r>
              <a:rPr lang="ru-RU" b="1" spc="-5" dirty="0">
                <a:solidFill>
                  <a:prstClr val="black"/>
                </a:solidFill>
                <a:cs typeface="Calibri"/>
              </a:rPr>
              <a:t>РЕШЕНИЕ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О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ВОЗМОЖНОСТИ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ПРИНЯТЬ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УЧАСТИЕ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В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ПРОЕКТЕ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ПРИНИМАЕТСЯ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КОМИССИЕЙ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НА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ОСНОВЕ 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20" dirty="0">
                <a:solidFill>
                  <a:srgbClr val="C00000"/>
                </a:solidFill>
                <a:cs typeface="Calibri"/>
              </a:rPr>
              <a:t>ИНДИВИДУАЛЬНОГО</a:t>
            </a:r>
            <a:r>
              <a:rPr lang="ru-RU" b="1" spc="-15" dirty="0">
                <a:solidFill>
                  <a:srgbClr val="C00000"/>
                </a:solidFill>
                <a:cs typeface="Calibri"/>
              </a:rPr>
              <a:t> </a:t>
            </a:r>
            <a:r>
              <a:rPr lang="ru-RU" b="1" spc="-50" dirty="0">
                <a:solidFill>
                  <a:srgbClr val="C00000"/>
                </a:solidFill>
                <a:cs typeface="Calibri"/>
              </a:rPr>
              <a:t>РАСЧЕТА</a:t>
            </a:r>
            <a:r>
              <a:rPr lang="ru-RU" b="1" spc="-45" dirty="0">
                <a:solidFill>
                  <a:srgbClr val="C00000"/>
                </a:solidFill>
                <a:cs typeface="Calibri"/>
              </a:rPr>
              <a:t>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ДЛЯ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25" dirty="0">
                <a:solidFill>
                  <a:prstClr val="black"/>
                </a:solidFill>
                <a:cs typeface="Calibri"/>
              </a:rPr>
              <a:t>КАЖДОГО</a:t>
            </a:r>
            <a:r>
              <a:rPr lang="ru-RU" b="1" spc="-2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СПЕЦИАЛЬНОГО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30" dirty="0">
                <a:solidFill>
                  <a:prstClr val="black"/>
                </a:solidFill>
                <a:cs typeface="Calibri"/>
              </a:rPr>
              <a:t>СЧЕТА</a:t>
            </a:r>
            <a:r>
              <a:rPr lang="ru-RU" b="1" spc="-2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20" dirty="0">
                <a:solidFill>
                  <a:prstClr val="black"/>
                </a:solidFill>
                <a:cs typeface="Calibri"/>
              </a:rPr>
              <a:t>ИСХОДЯ</a:t>
            </a:r>
            <a:r>
              <a:rPr lang="ru-RU" b="1" spc="-1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ИЗ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35" dirty="0">
                <a:solidFill>
                  <a:prstClr val="black"/>
                </a:solidFill>
                <a:cs typeface="Calibri"/>
              </a:rPr>
              <a:t>КОЛ-ВА </a:t>
            </a:r>
            <a:r>
              <a:rPr lang="ru-RU" b="1" spc="-3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5" dirty="0">
                <a:solidFill>
                  <a:prstClr val="black"/>
                </a:solidFill>
                <a:cs typeface="Calibri"/>
              </a:rPr>
              <a:t>ЛИФТОВ,</a:t>
            </a:r>
            <a:r>
              <a:rPr lang="ru-RU" b="1" spc="-3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СУММЫ</a:t>
            </a:r>
            <a:r>
              <a:rPr lang="ru-RU" b="1" spc="1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НАКОПЛЕНИЙ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И</a:t>
            </a:r>
            <a:r>
              <a:rPr lang="ru-RU" b="1" spc="-2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ЕЖЕМЕСЯЧНЫХ</a:t>
            </a:r>
            <a:r>
              <a:rPr lang="ru-RU" b="1" spc="2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ВЗНОСОВ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НА</a:t>
            </a:r>
            <a:r>
              <a:rPr lang="ru-RU" b="1" spc="-1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СПЕЦСЧЕТ</a:t>
            </a:r>
            <a:endParaRPr lang="ru-RU" dirty="0">
              <a:solidFill>
                <a:prstClr val="black"/>
              </a:solidFill>
              <a:cs typeface="Calibri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1A720E83-9ADD-212A-852F-A6B865D3A48A}"/>
              </a:ext>
            </a:extLst>
          </p:cNvPr>
          <p:cNvSpPr/>
          <p:nvPr/>
        </p:nvSpPr>
        <p:spPr>
          <a:xfrm>
            <a:off x="532204" y="3715160"/>
            <a:ext cx="11212025" cy="82560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>
                <a:solidFill>
                  <a:prstClr val="black"/>
                </a:solidFill>
                <a:cs typeface="Calibri"/>
              </a:rPr>
              <a:t>СТОИМОСТЬ ЗАМЕНЫ ОПРЕДЕЛЯЕТСЯ </a:t>
            </a:r>
            <a:r>
              <a:rPr lang="ru-RU" b="1" dirty="0">
                <a:solidFill>
                  <a:srgbClr val="C00000"/>
                </a:solidFill>
                <a:cs typeface="Calibri"/>
              </a:rPr>
              <a:t>ИСХОДЯ ИЗ ПРЕДЕЛЬНОЙ СТОИМОСТИ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, УСТАНОВЛЕННОЙ СУБЪЕКТОМ РФ, И ХАРАКТЕРИСТИК ЛИФТОВОГО ОБОРУДОВАНИЯ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E8148C52-D04C-A437-28D1-F645368D7693}"/>
              </a:ext>
            </a:extLst>
          </p:cNvPr>
          <p:cNvSpPr/>
          <p:nvPr/>
        </p:nvSpPr>
        <p:spPr>
          <a:xfrm>
            <a:off x="562881" y="2623625"/>
            <a:ext cx="11181348" cy="93044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13335" marR="10160" lvl="0" indent="-635" algn="just">
              <a:spcBef>
                <a:spcPts val="100"/>
              </a:spcBef>
            </a:pPr>
            <a:r>
              <a:rPr lang="ru-RU" b="1" spc="-25" dirty="0">
                <a:solidFill>
                  <a:prstClr val="black"/>
                </a:solidFill>
                <a:cs typeface="Calibri"/>
              </a:rPr>
              <a:t>ПРОЕКТ РЕАЛИЗУЕТСЯ </a:t>
            </a:r>
            <a:r>
              <a:rPr lang="ru-RU" b="1" dirty="0">
                <a:solidFill>
                  <a:srgbClr val="C00000"/>
                </a:solidFill>
                <a:cs typeface="Calibri"/>
              </a:rPr>
              <a:t>НА ОСНОВЕ </a:t>
            </a:r>
            <a:r>
              <a:rPr lang="ru-RU" b="1" spc="-15" dirty="0">
                <a:solidFill>
                  <a:srgbClr val="C00000"/>
                </a:solidFill>
                <a:cs typeface="Calibri"/>
              </a:rPr>
              <a:t>ДЕЙСТВУЮЩЕГО </a:t>
            </a:r>
            <a:r>
              <a:rPr lang="ru-RU" b="1" spc="-20" dirty="0">
                <a:solidFill>
                  <a:srgbClr val="C00000"/>
                </a:solidFill>
                <a:cs typeface="Calibri"/>
              </a:rPr>
              <a:t>ЗАКОНОДАТЕЛЬСТВА,</a:t>
            </a:r>
            <a:r>
              <a:rPr lang="ru-RU" b="1" spc="-20" dirty="0">
                <a:solidFill>
                  <a:srgbClr val="006FC0"/>
                </a:solidFill>
                <a:cs typeface="Calibri"/>
              </a:rPr>
              <a:t> </a:t>
            </a:r>
            <a:r>
              <a:rPr lang="ru-RU" b="1" spc="-15" dirty="0">
                <a:solidFill>
                  <a:srgbClr val="006FC0"/>
                </a:solidFill>
                <a:cs typeface="Calibri"/>
              </a:rPr>
              <a:t> </a:t>
            </a:r>
          </a:p>
          <a:p>
            <a:pPr marL="13335" marR="10160" lvl="0" indent="-635" algn="just">
              <a:spcBef>
                <a:spcPts val="100"/>
              </a:spcBef>
            </a:pPr>
            <a:r>
              <a:rPr lang="ru-RU" b="1" spc="-5" dirty="0">
                <a:solidFill>
                  <a:prstClr val="black"/>
                </a:solidFill>
                <a:cs typeface="Calibri"/>
              </a:rPr>
              <a:t>НЕ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ТРЕБУЕТ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ОФОРМЛЕНИЯ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НИКАКИХ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ДОПОЛНИТЕЛЬНЫХ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5" dirty="0">
                <a:solidFill>
                  <a:prstClr val="black"/>
                </a:solidFill>
                <a:cs typeface="Calibri"/>
              </a:rPr>
              <a:t>ПРАВОВЫХ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5" dirty="0">
                <a:solidFill>
                  <a:prstClr val="black"/>
                </a:solidFill>
                <a:cs typeface="Calibri"/>
              </a:rPr>
              <a:t>АКТОВ,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40" dirty="0">
                <a:solidFill>
                  <a:prstClr val="black"/>
                </a:solidFill>
                <a:cs typeface="Calibri"/>
              </a:rPr>
              <a:t>ГАРАНТИЙ</a:t>
            </a:r>
            <a:r>
              <a:rPr lang="ru-RU" b="1" spc="-3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И 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ОБЕСПЕЧЕНИЙ </a:t>
            </a:r>
            <a:r>
              <a:rPr lang="ru-RU" b="1" spc="-5" dirty="0">
                <a:solidFill>
                  <a:prstClr val="black"/>
                </a:solidFill>
                <a:cs typeface="Calibri"/>
              </a:rPr>
              <a:t>СО</a:t>
            </a:r>
            <a:r>
              <a:rPr lang="ru-RU" b="1" spc="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b="1" spc="-10" dirty="0">
                <a:solidFill>
                  <a:prstClr val="black"/>
                </a:solidFill>
                <a:cs typeface="Calibri"/>
              </a:rPr>
              <a:t>СТОРОНЫ</a:t>
            </a:r>
            <a:r>
              <a:rPr lang="ru-RU" b="1" spc="-25" dirty="0">
                <a:solidFill>
                  <a:prstClr val="black"/>
                </a:solidFill>
                <a:cs typeface="Calibri"/>
              </a:rPr>
              <a:t> </a:t>
            </a:r>
            <a:r>
              <a:rPr lang="ru-RU" sz="1600" b="1" dirty="0">
                <a:solidFill>
                  <a:prstClr val="black"/>
                </a:solidFill>
              </a:rPr>
              <a:t>ВЛАДЕЛЬЦЕВ СПЕЦИАЛЬНЫХ СЧЕТОВ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0662" y="1037718"/>
            <a:ext cx="10572751" cy="150433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+mn-lt"/>
              </a:rPr>
              <a:t>АКЦЕНТЫ ПРОЕКТА </a:t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>УСКОРЕННОЙ ЗАМЕНЫ ЛИФТОВ В РАССРОЧКУ</a:t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>ДЛЯ ВЛАДЕЛЬЦЕВ </a:t>
            </a:r>
            <a:r>
              <a:rPr lang="ru-RU" sz="2800" b="1" dirty="0">
                <a:solidFill>
                  <a:srgbClr val="C00000"/>
                </a:solidFill>
                <a:latin typeface="+mn-lt"/>
              </a:rPr>
              <a:t>СПЕЦИАЛЬНЫХ СЧЕТОВ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459E7ADE-2B25-4DA2-8F4F-FE9965FBC520}"/>
              </a:ext>
            </a:extLst>
          </p:cNvPr>
          <p:cNvSpPr/>
          <p:nvPr/>
        </p:nvSpPr>
        <p:spPr>
          <a:xfrm>
            <a:off x="9639584" y="398183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pic>
        <p:nvPicPr>
          <p:cNvPr id="4" name="Рисунок 3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940E7437-81BF-B4F9-68CE-7C514C1124A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738" y="334956"/>
            <a:ext cx="928870" cy="936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91BC6D1-E22D-AC31-B583-70FEEC9C35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62" y="527732"/>
            <a:ext cx="822408" cy="7156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7957AEF-5B6F-13AD-40EB-6144CA7F8E82}"/>
              </a:ext>
            </a:extLst>
          </p:cNvPr>
          <p:cNvSpPr txBox="1"/>
          <p:nvPr/>
        </p:nvSpPr>
        <p:spPr>
          <a:xfrm>
            <a:off x="1523070" y="616528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548C499F-29F1-2584-F693-0C1268F74908}"/>
              </a:ext>
            </a:extLst>
          </p:cNvPr>
          <p:cNvSpPr/>
          <p:nvPr/>
        </p:nvSpPr>
        <p:spPr>
          <a:xfrm>
            <a:off x="562879" y="4701854"/>
            <a:ext cx="11212025" cy="82560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>
                <a:solidFill>
                  <a:prstClr val="black"/>
                </a:solidFill>
                <a:cs typeface="Calibri"/>
              </a:rPr>
              <a:t>ПРИОРИТЕТ ЗАМЕНЫ </a:t>
            </a:r>
            <a:r>
              <a:rPr lang="ru-RU" b="1" dirty="0">
                <a:solidFill>
                  <a:srgbClr val="C00000"/>
                </a:solidFill>
                <a:cs typeface="Calibri"/>
              </a:rPr>
              <a:t>ВСЕХ ЛИФТОВ </a:t>
            </a:r>
            <a:r>
              <a:rPr lang="ru-RU" b="1" dirty="0">
                <a:solidFill>
                  <a:prstClr val="black"/>
                </a:solidFill>
                <a:cs typeface="Calibri"/>
              </a:rPr>
              <a:t>В МНОГОКВАРТИРНОМ ДОМЕ</a:t>
            </a:r>
          </a:p>
        </p:txBody>
      </p:sp>
    </p:spTree>
    <p:extLst>
      <p:ext uri="{BB962C8B-B14F-4D97-AF65-F5344CB8AC3E}">
        <p14:creationId xmlns:p14="http://schemas.microsoft.com/office/powerpoint/2010/main" val="3097236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889" y="7868669"/>
            <a:ext cx="1914310" cy="81083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624" y="1223510"/>
            <a:ext cx="2957810" cy="4492977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35ADDB09-D81A-43FE-B908-0BCA2CD2F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8525" y="-3211"/>
            <a:ext cx="7735133" cy="1272975"/>
          </a:xfrm>
        </p:spPr>
        <p:txBody>
          <a:bodyPr>
            <a:normAutofit fontScale="90000"/>
          </a:bodyPr>
          <a:lstStyle/>
          <a:p>
            <a:pPr lvl="0" algn="ctr" defTabSz="457200">
              <a:spcBef>
                <a:spcPts val="0"/>
              </a:spcBef>
            </a:pPr>
            <a:r>
              <a:rPr lang="ru-RU" sz="2700" b="1" u="sng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700" b="1" u="sng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СОВРЕМЕННЫЕ ЛИФТЫ</a:t>
            </a:r>
            <a:b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300" b="1" dirty="0">
                <a:solidFill>
                  <a:prstClr val="black"/>
                </a:solidFill>
                <a:cs typeface="Calibri"/>
              </a:rPr>
              <a:t>ОСНОВНЫХ</a:t>
            </a:r>
            <a:r>
              <a:rPr lang="ru-RU" sz="1300" b="1" spc="-10" dirty="0">
                <a:solidFill>
                  <a:prstClr val="black"/>
                </a:solidFill>
                <a:cs typeface="Calibri"/>
              </a:rPr>
              <a:t> РОССИЙСКИХ ПРОИЗВОДИТЕЛЕЙ И СТРАН ЕАЭС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7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Энергосберегающие технологии</a:t>
            </a:r>
            <a:br>
              <a:rPr lang="ru-RU" sz="27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Комфорт </a:t>
            </a:r>
            <a:br>
              <a:rPr lang="ru-RU" sz="27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00B05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Доступность для маломобильных групп населения </a:t>
            </a:r>
            <a:endParaRPr lang="ru-RU" sz="2700" dirty="0">
              <a:solidFill>
                <a:srgbClr val="00B050"/>
              </a:solidFill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xmlns="" id="{4C5E752C-0045-4FEA-8989-4CD9266315BD}"/>
              </a:ext>
            </a:extLst>
          </p:cNvPr>
          <p:cNvGrpSpPr/>
          <p:nvPr/>
        </p:nvGrpSpPr>
        <p:grpSpPr>
          <a:xfrm>
            <a:off x="4408705" y="2291496"/>
            <a:ext cx="6609924" cy="5428903"/>
            <a:chOff x="4406651" y="3470205"/>
            <a:chExt cx="9172452" cy="5350438"/>
          </a:xfrm>
        </p:grpSpPr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xmlns="" id="{C53FA605-50CC-40CE-A132-F67B09FCF85C}"/>
                </a:ext>
              </a:extLst>
            </p:cNvPr>
            <p:cNvSpPr/>
            <p:nvPr/>
          </p:nvSpPr>
          <p:spPr>
            <a:xfrm>
              <a:off x="4406651" y="3470205"/>
              <a:ext cx="9172452" cy="1073415"/>
            </a:xfrm>
            <a:custGeom>
              <a:avLst/>
              <a:gdLst>
                <a:gd name="connsiteX0" fmla="*/ 0 w 7722544"/>
                <a:gd name="connsiteY0" fmla="*/ 260540 h 1563210"/>
                <a:gd name="connsiteX1" fmla="*/ 260540 w 7722544"/>
                <a:gd name="connsiteY1" fmla="*/ 0 h 1563210"/>
                <a:gd name="connsiteX2" fmla="*/ 7462004 w 7722544"/>
                <a:gd name="connsiteY2" fmla="*/ 0 h 1563210"/>
                <a:gd name="connsiteX3" fmla="*/ 7722544 w 7722544"/>
                <a:gd name="connsiteY3" fmla="*/ 260540 h 1563210"/>
                <a:gd name="connsiteX4" fmla="*/ 7722544 w 7722544"/>
                <a:gd name="connsiteY4" fmla="*/ 1302670 h 1563210"/>
                <a:gd name="connsiteX5" fmla="*/ 7462004 w 7722544"/>
                <a:gd name="connsiteY5" fmla="*/ 1563210 h 1563210"/>
                <a:gd name="connsiteX6" fmla="*/ 260540 w 7722544"/>
                <a:gd name="connsiteY6" fmla="*/ 1563210 h 1563210"/>
                <a:gd name="connsiteX7" fmla="*/ 0 w 7722544"/>
                <a:gd name="connsiteY7" fmla="*/ 1302670 h 1563210"/>
                <a:gd name="connsiteX8" fmla="*/ 0 w 7722544"/>
                <a:gd name="connsiteY8" fmla="*/ 260540 h 1563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722544" h="1563210">
                  <a:moveTo>
                    <a:pt x="0" y="260540"/>
                  </a:moveTo>
                  <a:cubicBezTo>
                    <a:pt x="0" y="116648"/>
                    <a:pt x="116648" y="0"/>
                    <a:pt x="260540" y="0"/>
                  </a:cubicBezTo>
                  <a:lnTo>
                    <a:pt x="7462004" y="0"/>
                  </a:lnTo>
                  <a:cubicBezTo>
                    <a:pt x="7605896" y="0"/>
                    <a:pt x="7722544" y="116648"/>
                    <a:pt x="7722544" y="260540"/>
                  </a:cubicBezTo>
                  <a:lnTo>
                    <a:pt x="7722544" y="1302670"/>
                  </a:lnTo>
                  <a:cubicBezTo>
                    <a:pt x="7722544" y="1446562"/>
                    <a:pt x="7605896" y="1563210"/>
                    <a:pt x="7462004" y="1563210"/>
                  </a:cubicBezTo>
                  <a:lnTo>
                    <a:pt x="260540" y="1563210"/>
                  </a:lnTo>
                  <a:cubicBezTo>
                    <a:pt x="116648" y="1563210"/>
                    <a:pt x="0" y="1446562"/>
                    <a:pt x="0" y="1302670"/>
                  </a:cubicBezTo>
                  <a:lnTo>
                    <a:pt x="0" y="26054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90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4900" tIns="224900" rIns="224900" bIns="22490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400" kern="1200" dirty="0"/>
                <a:t>Частотный преобразователь главного привода лифта и привода дверей кабины</a:t>
              </a: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xmlns="" id="{1B9C324F-479A-427D-9940-8AFB464EF727}"/>
                </a:ext>
              </a:extLst>
            </p:cNvPr>
            <p:cNvSpPr/>
            <p:nvPr/>
          </p:nvSpPr>
          <p:spPr>
            <a:xfrm>
              <a:off x="4406651" y="6804971"/>
              <a:ext cx="9172451" cy="934683"/>
            </a:xfrm>
            <a:custGeom>
              <a:avLst/>
              <a:gdLst>
                <a:gd name="connsiteX0" fmla="*/ 0 w 7688284"/>
                <a:gd name="connsiteY0" fmla="*/ 251705 h 1510202"/>
                <a:gd name="connsiteX1" fmla="*/ 251705 w 7688284"/>
                <a:gd name="connsiteY1" fmla="*/ 0 h 1510202"/>
                <a:gd name="connsiteX2" fmla="*/ 7436579 w 7688284"/>
                <a:gd name="connsiteY2" fmla="*/ 0 h 1510202"/>
                <a:gd name="connsiteX3" fmla="*/ 7688284 w 7688284"/>
                <a:gd name="connsiteY3" fmla="*/ 251705 h 1510202"/>
                <a:gd name="connsiteX4" fmla="*/ 7688284 w 7688284"/>
                <a:gd name="connsiteY4" fmla="*/ 1258497 h 1510202"/>
                <a:gd name="connsiteX5" fmla="*/ 7436579 w 7688284"/>
                <a:gd name="connsiteY5" fmla="*/ 1510202 h 1510202"/>
                <a:gd name="connsiteX6" fmla="*/ 251705 w 7688284"/>
                <a:gd name="connsiteY6" fmla="*/ 1510202 h 1510202"/>
                <a:gd name="connsiteX7" fmla="*/ 0 w 7688284"/>
                <a:gd name="connsiteY7" fmla="*/ 1258497 h 1510202"/>
                <a:gd name="connsiteX8" fmla="*/ 0 w 7688284"/>
                <a:gd name="connsiteY8" fmla="*/ 251705 h 1510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88284" h="1510202">
                  <a:moveTo>
                    <a:pt x="0" y="251705"/>
                  </a:moveTo>
                  <a:cubicBezTo>
                    <a:pt x="0" y="112692"/>
                    <a:pt x="112692" y="0"/>
                    <a:pt x="251705" y="0"/>
                  </a:cubicBezTo>
                  <a:lnTo>
                    <a:pt x="7436579" y="0"/>
                  </a:lnTo>
                  <a:cubicBezTo>
                    <a:pt x="7575592" y="0"/>
                    <a:pt x="7688284" y="112692"/>
                    <a:pt x="7688284" y="251705"/>
                  </a:cubicBezTo>
                  <a:lnTo>
                    <a:pt x="7688284" y="1258497"/>
                  </a:lnTo>
                  <a:cubicBezTo>
                    <a:pt x="7688284" y="1397510"/>
                    <a:pt x="7575592" y="1510202"/>
                    <a:pt x="7436579" y="1510202"/>
                  </a:cubicBezTo>
                  <a:lnTo>
                    <a:pt x="251705" y="1510202"/>
                  </a:lnTo>
                  <a:cubicBezTo>
                    <a:pt x="112692" y="1510202"/>
                    <a:pt x="0" y="1397510"/>
                    <a:pt x="0" y="1258497"/>
                  </a:cubicBezTo>
                  <a:lnTo>
                    <a:pt x="0" y="25170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90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8502" tIns="218502" rIns="218502" bIns="218502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400" kern="1200" dirty="0"/>
                <a:t>Звуковое и световое информирование, этажные кно</a:t>
              </a:r>
              <a:r>
                <a:rPr lang="ru-RU" sz="2400" dirty="0"/>
                <a:t>пки со шрифтом Брайля</a:t>
              </a:r>
              <a:endParaRPr lang="ru-RU" sz="2400" kern="1200" dirty="0"/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xmlns="" id="{2045E1C6-2F5E-448A-90C1-8F1FC6E01160}"/>
                </a:ext>
              </a:extLst>
            </p:cNvPr>
            <p:cNvSpPr/>
            <p:nvPr/>
          </p:nvSpPr>
          <p:spPr>
            <a:xfrm>
              <a:off x="4406651" y="7849142"/>
              <a:ext cx="9172451" cy="971501"/>
            </a:xfrm>
            <a:custGeom>
              <a:avLst/>
              <a:gdLst>
                <a:gd name="connsiteX0" fmla="*/ 0 w 7650464"/>
                <a:gd name="connsiteY0" fmla="*/ 251705 h 1510202"/>
                <a:gd name="connsiteX1" fmla="*/ 251705 w 7650464"/>
                <a:gd name="connsiteY1" fmla="*/ 0 h 1510202"/>
                <a:gd name="connsiteX2" fmla="*/ 7398759 w 7650464"/>
                <a:gd name="connsiteY2" fmla="*/ 0 h 1510202"/>
                <a:gd name="connsiteX3" fmla="*/ 7650464 w 7650464"/>
                <a:gd name="connsiteY3" fmla="*/ 251705 h 1510202"/>
                <a:gd name="connsiteX4" fmla="*/ 7650464 w 7650464"/>
                <a:gd name="connsiteY4" fmla="*/ 1258497 h 1510202"/>
                <a:gd name="connsiteX5" fmla="*/ 7398759 w 7650464"/>
                <a:gd name="connsiteY5" fmla="*/ 1510202 h 1510202"/>
                <a:gd name="connsiteX6" fmla="*/ 251705 w 7650464"/>
                <a:gd name="connsiteY6" fmla="*/ 1510202 h 1510202"/>
                <a:gd name="connsiteX7" fmla="*/ 0 w 7650464"/>
                <a:gd name="connsiteY7" fmla="*/ 1258497 h 1510202"/>
                <a:gd name="connsiteX8" fmla="*/ 0 w 7650464"/>
                <a:gd name="connsiteY8" fmla="*/ 251705 h 15102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50464" h="1510202">
                  <a:moveTo>
                    <a:pt x="0" y="251705"/>
                  </a:moveTo>
                  <a:cubicBezTo>
                    <a:pt x="0" y="112692"/>
                    <a:pt x="112692" y="0"/>
                    <a:pt x="251705" y="0"/>
                  </a:cubicBezTo>
                  <a:lnTo>
                    <a:pt x="7398759" y="0"/>
                  </a:lnTo>
                  <a:cubicBezTo>
                    <a:pt x="7537772" y="0"/>
                    <a:pt x="7650464" y="112692"/>
                    <a:pt x="7650464" y="251705"/>
                  </a:cubicBezTo>
                  <a:lnTo>
                    <a:pt x="7650464" y="1258497"/>
                  </a:lnTo>
                  <a:cubicBezTo>
                    <a:pt x="7650464" y="1397510"/>
                    <a:pt x="7537772" y="1510202"/>
                    <a:pt x="7398759" y="1510202"/>
                  </a:cubicBezTo>
                  <a:lnTo>
                    <a:pt x="251705" y="1510202"/>
                  </a:lnTo>
                  <a:cubicBezTo>
                    <a:pt x="112692" y="1510202"/>
                    <a:pt x="0" y="1397510"/>
                    <a:pt x="0" y="1258497"/>
                  </a:cubicBezTo>
                  <a:lnTo>
                    <a:pt x="0" y="25170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90000"/>
              </a:schemeClr>
            </a:solidFill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300000" contourW="19050" prstMaterial="metal">
              <a:bevelT w="88900" h="203200"/>
              <a:bevelB w="165100" h="254000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8502" tIns="218502" rIns="218502" bIns="218502" numCol="1" spcCol="1270" anchor="ctr" anchorCtr="0">
              <a:noAutofit/>
            </a:bodyPr>
            <a:lstStyle/>
            <a:p>
              <a:pPr marL="0" lvl="0" indent="0" algn="ctr" defTabSz="1689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ru-RU" sz="2400" kern="1200" dirty="0"/>
                <a:t>Светодиодное освещение кабины лифта, зеркало, поручень, камера видеонаблюдения (опция)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CD48063D-6D1A-4388-944C-64B6243516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871" y="531000"/>
            <a:ext cx="1029725" cy="952324"/>
          </a:xfrm>
          <a:prstGeom prst="rect">
            <a:avLst/>
          </a:prstGeom>
        </p:spPr>
      </p:pic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xmlns="" id="{C72A3BEA-0CD2-45A6-9FBB-26964DC50ECE}"/>
              </a:ext>
            </a:extLst>
          </p:cNvPr>
          <p:cNvSpPr/>
          <p:nvPr/>
        </p:nvSpPr>
        <p:spPr>
          <a:xfrm>
            <a:off x="4408708" y="3620549"/>
            <a:ext cx="6609922" cy="768865"/>
          </a:xfrm>
          <a:custGeom>
            <a:avLst/>
            <a:gdLst>
              <a:gd name="connsiteX0" fmla="*/ 0 w 7688284"/>
              <a:gd name="connsiteY0" fmla="*/ 251705 h 1510202"/>
              <a:gd name="connsiteX1" fmla="*/ 251705 w 7688284"/>
              <a:gd name="connsiteY1" fmla="*/ 0 h 1510202"/>
              <a:gd name="connsiteX2" fmla="*/ 7436579 w 7688284"/>
              <a:gd name="connsiteY2" fmla="*/ 0 h 1510202"/>
              <a:gd name="connsiteX3" fmla="*/ 7688284 w 7688284"/>
              <a:gd name="connsiteY3" fmla="*/ 251705 h 1510202"/>
              <a:gd name="connsiteX4" fmla="*/ 7688284 w 7688284"/>
              <a:gd name="connsiteY4" fmla="*/ 1258497 h 1510202"/>
              <a:gd name="connsiteX5" fmla="*/ 7436579 w 7688284"/>
              <a:gd name="connsiteY5" fmla="*/ 1510202 h 1510202"/>
              <a:gd name="connsiteX6" fmla="*/ 251705 w 7688284"/>
              <a:gd name="connsiteY6" fmla="*/ 1510202 h 1510202"/>
              <a:gd name="connsiteX7" fmla="*/ 0 w 7688284"/>
              <a:gd name="connsiteY7" fmla="*/ 1258497 h 1510202"/>
              <a:gd name="connsiteX8" fmla="*/ 0 w 7688284"/>
              <a:gd name="connsiteY8" fmla="*/ 251705 h 1510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688284" h="1510202">
                <a:moveTo>
                  <a:pt x="0" y="251705"/>
                </a:moveTo>
                <a:cubicBezTo>
                  <a:pt x="0" y="112692"/>
                  <a:pt x="112692" y="0"/>
                  <a:pt x="251705" y="0"/>
                </a:cubicBezTo>
                <a:lnTo>
                  <a:pt x="7436579" y="0"/>
                </a:lnTo>
                <a:cubicBezTo>
                  <a:pt x="7575592" y="0"/>
                  <a:pt x="7688284" y="112692"/>
                  <a:pt x="7688284" y="251705"/>
                </a:cubicBezTo>
                <a:lnTo>
                  <a:pt x="7688284" y="1258497"/>
                </a:lnTo>
                <a:cubicBezTo>
                  <a:pt x="7688284" y="1397510"/>
                  <a:pt x="7575592" y="1510202"/>
                  <a:pt x="7436579" y="1510202"/>
                </a:cubicBezTo>
                <a:lnTo>
                  <a:pt x="251705" y="1510202"/>
                </a:lnTo>
                <a:cubicBezTo>
                  <a:pt x="112692" y="1510202"/>
                  <a:pt x="0" y="1397510"/>
                  <a:pt x="0" y="1258497"/>
                </a:cubicBezTo>
                <a:lnTo>
                  <a:pt x="0" y="251705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9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8502" tIns="218502" rIns="218502" bIns="218502" numCol="1" spcCol="1270" anchor="ctr" anchorCtr="0">
            <a:noAutofit/>
          </a:bodyPr>
          <a:lstStyle/>
          <a:p>
            <a:pPr marL="0" lvl="0" indent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400" dirty="0"/>
              <a:t>Энергоэффективная современная лебедка</a:t>
            </a:r>
            <a:endParaRPr lang="ru-RU" sz="2400" kern="1200" dirty="0"/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xmlns="" id="{E2A8830D-1E99-4CD2-BC3F-40C25B2FE8DB}"/>
              </a:ext>
            </a:extLst>
          </p:cNvPr>
          <p:cNvSpPr/>
          <p:nvPr/>
        </p:nvSpPr>
        <p:spPr>
          <a:xfrm>
            <a:off x="4408707" y="7882800"/>
            <a:ext cx="6609923" cy="985748"/>
          </a:xfrm>
          <a:custGeom>
            <a:avLst/>
            <a:gdLst>
              <a:gd name="connsiteX0" fmla="*/ 0 w 7722544"/>
              <a:gd name="connsiteY0" fmla="*/ 260540 h 1563210"/>
              <a:gd name="connsiteX1" fmla="*/ 260540 w 7722544"/>
              <a:gd name="connsiteY1" fmla="*/ 0 h 1563210"/>
              <a:gd name="connsiteX2" fmla="*/ 7462004 w 7722544"/>
              <a:gd name="connsiteY2" fmla="*/ 0 h 1563210"/>
              <a:gd name="connsiteX3" fmla="*/ 7722544 w 7722544"/>
              <a:gd name="connsiteY3" fmla="*/ 260540 h 1563210"/>
              <a:gd name="connsiteX4" fmla="*/ 7722544 w 7722544"/>
              <a:gd name="connsiteY4" fmla="*/ 1302670 h 1563210"/>
              <a:gd name="connsiteX5" fmla="*/ 7462004 w 7722544"/>
              <a:gd name="connsiteY5" fmla="*/ 1563210 h 1563210"/>
              <a:gd name="connsiteX6" fmla="*/ 260540 w 7722544"/>
              <a:gd name="connsiteY6" fmla="*/ 1563210 h 1563210"/>
              <a:gd name="connsiteX7" fmla="*/ 0 w 7722544"/>
              <a:gd name="connsiteY7" fmla="*/ 1302670 h 1563210"/>
              <a:gd name="connsiteX8" fmla="*/ 0 w 7722544"/>
              <a:gd name="connsiteY8" fmla="*/ 260540 h 1563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22544" h="1563210">
                <a:moveTo>
                  <a:pt x="0" y="260540"/>
                </a:moveTo>
                <a:cubicBezTo>
                  <a:pt x="0" y="116648"/>
                  <a:pt x="116648" y="0"/>
                  <a:pt x="260540" y="0"/>
                </a:cubicBezTo>
                <a:lnTo>
                  <a:pt x="7462004" y="0"/>
                </a:lnTo>
                <a:cubicBezTo>
                  <a:pt x="7605896" y="0"/>
                  <a:pt x="7722544" y="116648"/>
                  <a:pt x="7722544" y="260540"/>
                </a:cubicBezTo>
                <a:lnTo>
                  <a:pt x="7722544" y="1302670"/>
                </a:lnTo>
                <a:cubicBezTo>
                  <a:pt x="7722544" y="1446562"/>
                  <a:pt x="7605896" y="1563210"/>
                  <a:pt x="7462004" y="1563210"/>
                </a:cubicBezTo>
                <a:lnTo>
                  <a:pt x="260540" y="1563210"/>
                </a:lnTo>
                <a:cubicBezTo>
                  <a:pt x="116648" y="1563210"/>
                  <a:pt x="0" y="1446562"/>
                  <a:pt x="0" y="1302670"/>
                </a:cubicBezTo>
                <a:lnTo>
                  <a:pt x="0" y="26054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9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4900" tIns="224900" rIns="224900" bIns="224900" numCol="1" spcCol="1270" anchor="ctr" anchorCtr="0">
            <a:noAutofit/>
          </a:bodyPr>
          <a:lstStyle/>
          <a:p>
            <a:pPr marL="0" lvl="0" indent="0" algn="ctr" defTabSz="1733550"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400" kern="1200" dirty="0"/>
              <a:t>Современный дизайн кабины, антивандальное покрытие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80842" y="117295"/>
            <a:ext cx="2563142" cy="12567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01532" y="2921252"/>
            <a:ext cx="830606" cy="460541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54593" y="5873241"/>
            <a:ext cx="1427504" cy="1927740"/>
          </a:xfrm>
          <a:prstGeom prst="rect">
            <a:avLst/>
          </a:prstGeom>
        </p:spPr>
      </p:pic>
      <p:sp>
        <p:nvSpPr>
          <p:cNvPr id="16" name="Полилиния: фигура 11">
            <a:extLst>
              <a:ext uri="{FF2B5EF4-FFF2-40B4-BE49-F238E27FC236}">
                <a16:creationId xmlns:a16="http://schemas.microsoft.com/office/drawing/2014/main" xmlns="" id="{E2A8830D-1E99-4CD2-BC3F-40C25B2FE8DB}"/>
              </a:ext>
            </a:extLst>
          </p:cNvPr>
          <p:cNvSpPr/>
          <p:nvPr/>
        </p:nvSpPr>
        <p:spPr>
          <a:xfrm>
            <a:off x="4408706" y="4533266"/>
            <a:ext cx="6609923" cy="985748"/>
          </a:xfrm>
          <a:custGeom>
            <a:avLst/>
            <a:gdLst>
              <a:gd name="connsiteX0" fmla="*/ 0 w 7722544"/>
              <a:gd name="connsiteY0" fmla="*/ 260540 h 1563210"/>
              <a:gd name="connsiteX1" fmla="*/ 260540 w 7722544"/>
              <a:gd name="connsiteY1" fmla="*/ 0 h 1563210"/>
              <a:gd name="connsiteX2" fmla="*/ 7462004 w 7722544"/>
              <a:gd name="connsiteY2" fmla="*/ 0 h 1563210"/>
              <a:gd name="connsiteX3" fmla="*/ 7722544 w 7722544"/>
              <a:gd name="connsiteY3" fmla="*/ 260540 h 1563210"/>
              <a:gd name="connsiteX4" fmla="*/ 7722544 w 7722544"/>
              <a:gd name="connsiteY4" fmla="*/ 1302670 h 1563210"/>
              <a:gd name="connsiteX5" fmla="*/ 7462004 w 7722544"/>
              <a:gd name="connsiteY5" fmla="*/ 1563210 h 1563210"/>
              <a:gd name="connsiteX6" fmla="*/ 260540 w 7722544"/>
              <a:gd name="connsiteY6" fmla="*/ 1563210 h 1563210"/>
              <a:gd name="connsiteX7" fmla="*/ 0 w 7722544"/>
              <a:gd name="connsiteY7" fmla="*/ 1302670 h 1563210"/>
              <a:gd name="connsiteX8" fmla="*/ 0 w 7722544"/>
              <a:gd name="connsiteY8" fmla="*/ 260540 h 1563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22544" h="1563210">
                <a:moveTo>
                  <a:pt x="0" y="260540"/>
                </a:moveTo>
                <a:cubicBezTo>
                  <a:pt x="0" y="116648"/>
                  <a:pt x="116648" y="0"/>
                  <a:pt x="260540" y="0"/>
                </a:cubicBezTo>
                <a:lnTo>
                  <a:pt x="7462004" y="0"/>
                </a:lnTo>
                <a:cubicBezTo>
                  <a:pt x="7605896" y="0"/>
                  <a:pt x="7722544" y="116648"/>
                  <a:pt x="7722544" y="260540"/>
                </a:cubicBezTo>
                <a:lnTo>
                  <a:pt x="7722544" y="1302670"/>
                </a:lnTo>
                <a:cubicBezTo>
                  <a:pt x="7722544" y="1446562"/>
                  <a:pt x="7605896" y="1563210"/>
                  <a:pt x="7462004" y="1563210"/>
                </a:cubicBezTo>
                <a:lnTo>
                  <a:pt x="260540" y="1563210"/>
                </a:lnTo>
                <a:cubicBezTo>
                  <a:pt x="116648" y="1563210"/>
                  <a:pt x="0" y="1446562"/>
                  <a:pt x="0" y="1302670"/>
                </a:cubicBezTo>
                <a:lnTo>
                  <a:pt x="0" y="26054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  <a:alpha val="90000"/>
            </a:schemeClr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4900" tIns="224900" rIns="224900" bIns="224900" numCol="1" spcCol="1270" anchor="ctr" anchorCtr="0">
            <a:noAutofit/>
          </a:bodyPr>
          <a:lstStyle/>
          <a:p>
            <a:pPr marL="0" lvl="0" indent="0" algn="ctr" defTabSz="1733550">
              <a:spcBef>
                <a:spcPct val="0"/>
              </a:spcBef>
              <a:spcAft>
                <a:spcPct val="35000"/>
              </a:spcAft>
              <a:buNone/>
            </a:pPr>
            <a:r>
              <a:rPr lang="ru-RU" sz="2400" kern="1200" dirty="0"/>
              <a:t>Фотозавеса на полную высоту дверей кабины лифта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738" y="5932835"/>
            <a:ext cx="1803651" cy="1808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623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object 3">
            <a:extLst>
              <a:ext uri="{FF2B5EF4-FFF2-40B4-BE49-F238E27FC236}">
                <a16:creationId xmlns:a16="http://schemas.microsoft.com/office/drawing/2014/main" xmlns="" id="{6CB7755F-F49D-1BDB-DEAD-9B291C0A763E}"/>
              </a:ext>
            </a:extLst>
          </p:cNvPr>
          <p:cNvGrpSpPr/>
          <p:nvPr/>
        </p:nvGrpSpPr>
        <p:grpSpPr>
          <a:xfrm>
            <a:off x="795555" y="3256920"/>
            <a:ext cx="10074958" cy="871256"/>
            <a:chOff x="1706117" y="2516888"/>
            <a:chExt cx="9147175" cy="90995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2" name="object 4">
              <a:extLst>
                <a:ext uri="{FF2B5EF4-FFF2-40B4-BE49-F238E27FC236}">
                  <a16:creationId xmlns:a16="http://schemas.microsoft.com/office/drawing/2014/main" xmlns="" id="{36BF211B-EB83-2971-192A-DABAD0CF379B}"/>
                </a:ext>
              </a:extLst>
            </p:cNvPr>
            <p:cNvSpPr/>
            <p:nvPr/>
          </p:nvSpPr>
          <p:spPr>
            <a:xfrm>
              <a:off x="1706117" y="2516888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8838450" y="0"/>
                  </a:moveTo>
                  <a:lnTo>
                    <a:pt x="308597" y="0"/>
                  </a:lnTo>
                  <a:lnTo>
                    <a:pt x="246404" y="3080"/>
                  </a:lnTo>
                  <a:lnTo>
                    <a:pt x="188477" y="11916"/>
                  </a:lnTo>
                  <a:lnTo>
                    <a:pt x="136057" y="25898"/>
                  </a:lnTo>
                  <a:lnTo>
                    <a:pt x="90385" y="44415"/>
                  </a:lnTo>
                  <a:lnTo>
                    <a:pt x="52703" y="66857"/>
                  </a:lnTo>
                  <a:lnTo>
                    <a:pt x="24251" y="92615"/>
                  </a:lnTo>
                  <a:lnTo>
                    <a:pt x="0" y="151637"/>
                  </a:lnTo>
                  <a:lnTo>
                    <a:pt x="0" y="758190"/>
                  </a:lnTo>
                  <a:lnTo>
                    <a:pt x="24251" y="817212"/>
                  </a:lnTo>
                  <a:lnTo>
                    <a:pt x="52703" y="842970"/>
                  </a:lnTo>
                  <a:lnTo>
                    <a:pt x="90385" y="865412"/>
                  </a:lnTo>
                  <a:lnTo>
                    <a:pt x="136057" y="883929"/>
                  </a:lnTo>
                  <a:lnTo>
                    <a:pt x="188477" y="897911"/>
                  </a:lnTo>
                  <a:lnTo>
                    <a:pt x="246404" y="906747"/>
                  </a:lnTo>
                  <a:lnTo>
                    <a:pt x="308597" y="909828"/>
                  </a:lnTo>
                  <a:lnTo>
                    <a:pt x="8838450" y="909828"/>
                  </a:lnTo>
                  <a:lnTo>
                    <a:pt x="8900643" y="906747"/>
                  </a:lnTo>
                  <a:lnTo>
                    <a:pt x="8958570" y="897911"/>
                  </a:lnTo>
                  <a:lnTo>
                    <a:pt x="9010990" y="883929"/>
                  </a:lnTo>
                  <a:lnTo>
                    <a:pt x="9056662" y="865412"/>
                  </a:lnTo>
                  <a:lnTo>
                    <a:pt x="9094344" y="842970"/>
                  </a:lnTo>
                  <a:lnTo>
                    <a:pt x="9122796" y="817212"/>
                  </a:lnTo>
                  <a:lnTo>
                    <a:pt x="9147048" y="758190"/>
                  </a:lnTo>
                  <a:lnTo>
                    <a:pt x="9147048" y="151637"/>
                  </a:lnTo>
                  <a:lnTo>
                    <a:pt x="9122796" y="92615"/>
                  </a:lnTo>
                  <a:lnTo>
                    <a:pt x="9094344" y="66857"/>
                  </a:lnTo>
                  <a:lnTo>
                    <a:pt x="9056662" y="44415"/>
                  </a:lnTo>
                  <a:lnTo>
                    <a:pt x="9010990" y="25898"/>
                  </a:lnTo>
                  <a:lnTo>
                    <a:pt x="8958570" y="11916"/>
                  </a:lnTo>
                  <a:lnTo>
                    <a:pt x="8900643" y="3080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" name="object 5">
              <a:extLst>
                <a:ext uri="{FF2B5EF4-FFF2-40B4-BE49-F238E27FC236}">
                  <a16:creationId xmlns:a16="http://schemas.microsoft.com/office/drawing/2014/main" xmlns="" id="{E3BE59B5-FCE4-6D0D-E16A-A6AC81BB1D27}"/>
                </a:ext>
              </a:extLst>
            </p:cNvPr>
            <p:cNvSpPr/>
            <p:nvPr/>
          </p:nvSpPr>
          <p:spPr>
            <a:xfrm>
              <a:off x="1706117" y="2516888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0" y="151637"/>
                  </a:moveTo>
                  <a:lnTo>
                    <a:pt x="24251" y="92615"/>
                  </a:lnTo>
                  <a:lnTo>
                    <a:pt x="52703" y="66857"/>
                  </a:lnTo>
                  <a:lnTo>
                    <a:pt x="90385" y="44415"/>
                  </a:lnTo>
                  <a:lnTo>
                    <a:pt x="136057" y="25898"/>
                  </a:lnTo>
                  <a:lnTo>
                    <a:pt x="188477" y="11916"/>
                  </a:lnTo>
                  <a:lnTo>
                    <a:pt x="246404" y="3080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0"/>
                  </a:lnTo>
                  <a:lnTo>
                    <a:pt x="8958570" y="11916"/>
                  </a:lnTo>
                  <a:lnTo>
                    <a:pt x="9010990" y="25898"/>
                  </a:lnTo>
                  <a:lnTo>
                    <a:pt x="9056662" y="44415"/>
                  </a:lnTo>
                  <a:lnTo>
                    <a:pt x="9094344" y="66857"/>
                  </a:lnTo>
                  <a:lnTo>
                    <a:pt x="9122796" y="92615"/>
                  </a:lnTo>
                  <a:lnTo>
                    <a:pt x="9147048" y="151637"/>
                  </a:lnTo>
                  <a:lnTo>
                    <a:pt x="9147048" y="758190"/>
                  </a:lnTo>
                  <a:lnTo>
                    <a:pt x="9122796" y="817212"/>
                  </a:lnTo>
                  <a:lnTo>
                    <a:pt x="9094344" y="842970"/>
                  </a:lnTo>
                  <a:lnTo>
                    <a:pt x="9056662" y="865412"/>
                  </a:lnTo>
                  <a:lnTo>
                    <a:pt x="9010990" y="883929"/>
                  </a:lnTo>
                  <a:lnTo>
                    <a:pt x="8958570" y="897911"/>
                  </a:lnTo>
                  <a:lnTo>
                    <a:pt x="8900643" y="906747"/>
                  </a:lnTo>
                  <a:lnTo>
                    <a:pt x="8838450" y="909828"/>
                  </a:lnTo>
                  <a:lnTo>
                    <a:pt x="308597" y="909828"/>
                  </a:lnTo>
                  <a:lnTo>
                    <a:pt x="246404" y="906747"/>
                  </a:lnTo>
                  <a:lnTo>
                    <a:pt x="188477" y="897911"/>
                  </a:lnTo>
                  <a:lnTo>
                    <a:pt x="136057" y="883929"/>
                  </a:lnTo>
                  <a:lnTo>
                    <a:pt x="90385" y="865412"/>
                  </a:lnTo>
                  <a:lnTo>
                    <a:pt x="52703" y="842970"/>
                  </a:lnTo>
                  <a:lnTo>
                    <a:pt x="24251" y="817212"/>
                  </a:lnTo>
                  <a:lnTo>
                    <a:pt x="0" y="758190"/>
                  </a:lnTo>
                  <a:lnTo>
                    <a:pt x="0" y="151637"/>
                  </a:lnTo>
                  <a:close/>
                </a:path>
              </a:pathLst>
            </a:custGeom>
            <a:grpFill/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sz="4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object 2">
            <a:extLst>
              <a:ext uri="{FF2B5EF4-FFF2-40B4-BE49-F238E27FC236}">
                <a16:creationId xmlns:a16="http://schemas.microsoft.com/office/drawing/2014/main" xmlns="" id="{076DD274-6AB3-407D-5524-306032695967}"/>
              </a:ext>
            </a:extLst>
          </p:cNvPr>
          <p:cNvSpPr txBox="1">
            <a:spLocks/>
          </p:cNvSpPr>
          <p:nvPr/>
        </p:nvSpPr>
        <p:spPr>
          <a:xfrm>
            <a:off x="1976195" y="577132"/>
            <a:ext cx="7195978" cy="1532856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>
            <a:lvl1pPr>
              <a:defRPr sz="3600" b="1" i="0">
                <a:solidFill>
                  <a:srgbClr val="C00000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411480" marR="5080" lvl="0" indent="340995" algn="ctr" defTabSz="914400" eaLnBrk="1" fontAlgn="auto" latinLnBrk="0" hangingPunct="1">
              <a:lnSpc>
                <a:spcPts val="3890"/>
              </a:lnSpc>
              <a:spcBef>
                <a:spcPts val="5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0" cap="none" spc="-5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ЭТАПЫ УЧАСТИЯ </a:t>
            </a: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В </a:t>
            </a:r>
            <a:r>
              <a:rPr lang="ru-RU" sz="2600" kern="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П</a:t>
            </a:r>
            <a:r>
              <a:rPr kumimoji="0" lang="ru-RU" sz="2600" b="1" i="0" u="none" strike="noStrike" kern="0" cap="none" spc="-1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РОЕКТЕ </a:t>
            </a:r>
            <a:r>
              <a:rPr kumimoji="0" lang="ru-RU" sz="2600" b="1" i="0" u="none" strike="noStrike" kern="0" cap="none" spc="-5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 </a:t>
            </a:r>
            <a:r>
              <a:rPr kumimoji="0" lang="ru-RU" sz="2600" b="1" i="0" u="none" strike="noStrike" kern="0" cap="none" spc="-1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УСКОРЕННОЙ</a:t>
            </a:r>
            <a:r>
              <a:rPr kumimoji="0" lang="ru-RU" sz="2600" b="1" i="0" u="none" strike="noStrike" kern="0" cap="none" spc="-5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 </a:t>
            </a:r>
            <a:r>
              <a:rPr kumimoji="0" lang="ru-RU" sz="2600" b="1" i="0" u="none" strike="noStrike" kern="0" cap="none" spc="-5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ЗАМЕНЫ</a:t>
            </a:r>
            <a:r>
              <a:rPr kumimoji="0" lang="ru-RU" sz="2600" b="1" i="0" u="none" strike="noStrike" kern="0" cap="none" spc="-4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 </a:t>
            </a:r>
            <a:r>
              <a:rPr kumimoji="0" lang="ru-RU" sz="2600" b="1" i="0" u="none" strike="noStrike" kern="0" cap="none" spc="-1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j-ea"/>
                <a:cs typeface="Calibri"/>
              </a:rPr>
              <a:t>ЛИФТОВ ДЛЯ ВЛАДЕЛЬЦЕВ СПЕЦИАЛЬНЫХ СЧЕТОВ</a:t>
            </a:r>
          </a:p>
        </p:txBody>
      </p:sp>
      <p:grpSp>
        <p:nvGrpSpPr>
          <p:cNvPr id="14" name="object 6">
            <a:extLst>
              <a:ext uri="{FF2B5EF4-FFF2-40B4-BE49-F238E27FC236}">
                <a16:creationId xmlns:a16="http://schemas.microsoft.com/office/drawing/2014/main" xmlns="" id="{C35CE0A3-EC60-CEE7-E6E2-DF78F8967C42}"/>
              </a:ext>
            </a:extLst>
          </p:cNvPr>
          <p:cNvGrpSpPr/>
          <p:nvPr/>
        </p:nvGrpSpPr>
        <p:grpSpPr>
          <a:xfrm>
            <a:off x="805080" y="4266972"/>
            <a:ext cx="10055908" cy="835222"/>
            <a:chOff x="778335" y="3643124"/>
            <a:chExt cx="10074958" cy="90995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5" name="object 7">
              <a:extLst>
                <a:ext uri="{FF2B5EF4-FFF2-40B4-BE49-F238E27FC236}">
                  <a16:creationId xmlns:a16="http://schemas.microsoft.com/office/drawing/2014/main" xmlns="" id="{BA39C790-C163-9CD6-C620-A7E127EAF081}"/>
                </a:ext>
              </a:extLst>
            </p:cNvPr>
            <p:cNvSpPr/>
            <p:nvPr/>
          </p:nvSpPr>
          <p:spPr>
            <a:xfrm>
              <a:off x="1706117" y="3643124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8838450" y="0"/>
                  </a:moveTo>
                  <a:lnTo>
                    <a:pt x="308597" y="0"/>
                  </a:lnTo>
                  <a:lnTo>
                    <a:pt x="246404" y="3080"/>
                  </a:lnTo>
                  <a:lnTo>
                    <a:pt x="188477" y="11916"/>
                  </a:lnTo>
                  <a:lnTo>
                    <a:pt x="136057" y="25898"/>
                  </a:lnTo>
                  <a:lnTo>
                    <a:pt x="90385" y="44415"/>
                  </a:lnTo>
                  <a:lnTo>
                    <a:pt x="52703" y="66857"/>
                  </a:lnTo>
                  <a:lnTo>
                    <a:pt x="24251" y="92615"/>
                  </a:lnTo>
                  <a:lnTo>
                    <a:pt x="0" y="151637"/>
                  </a:lnTo>
                  <a:lnTo>
                    <a:pt x="0" y="758190"/>
                  </a:lnTo>
                  <a:lnTo>
                    <a:pt x="24251" y="817212"/>
                  </a:lnTo>
                  <a:lnTo>
                    <a:pt x="52703" y="842970"/>
                  </a:lnTo>
                  <a:lnTo>
                    <a:pt x="90385" y="865412"/>
                  </a:lnTo>
                  <a:lnTo>
                    <a:pt x="136057" y="883929"/>
                  </a:lnTo>
                  <a:lnTo>
                    <a:pt x="188477" y="897911"/>
                  </a:lnTo>
                  <a:lnTo>
                    <a:pt x="246404" y="906747"/>
                  </a:lnTo>
                  <a:lnTo>
                    <a:pt x="308597" y="909828"/>
                  </a:lnTo>
                  <a:lnTo>
                    <a:pt x="8838450" y="909828"/>
                  </a:lnTo>
                  <a:lnTo>
                    <a:pt x="8900643" y="906747"/>
                  </a:lnTo>
                  <a:lnTo>
                    <a:pt x="8958570" y="897911"/>
                  </a:lnTo>
                  <a:lnTo>
                    <a:pt x="9010990" y="883929"/>
                  </a:lnTo>
                  <a:lnTo>
                    <a:pt x="9056662" y="865412"/>
                  </a:lnTo>
                  <a:lnTo>
                    <a:pt x="9094344" y="842970"/>
                  </a:lnTo>
                  <a:lnTo>
                    <a:pt x="9122796" y="817212"/>
                  </a:lnTo>
                  <a:lnTo>
                    <a:pt x="9147048" y="758190"/>
                  </a:lnTo>
                  <a:lnTo>
                    <a:pt x="9147048" y="151637"/>
                  </a:lnTo>
                  <a:lnTo>
                    <a:pt x="9122796" y="92615"/>
                  </a:lnTo>
                  <a:lnTo>
                    <a:pt x="9094344" y="66857"/>
                  </a:lnTo>
                  <a:lnTo>
                    <a:pt x="9056662" y="44415"/>
                  </a:lnTo>
                  <a:lnTo>
                    <a:pt x="9010990" y="25898"/>
                  </a:lnTo>
                  <a:lnTo>
                    <a:pt x="8958570" y="11916"/>
                  </a:lnTo>
                  <a:lnTo>
                    <a:pt x="8900643" y="3080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object 8">
              <a:extLst>
                <a:ext uri="{FF2B5EF4-FFF2-40B4-BE49-F238E27FC236}">
                  <a16:creationId xmlns:a16="http://schemas.microsoft.com/office/drawing/2014/main" xmlns="" id="{382D0541-7EF3-EAC5-8E10-5110648F3B6C}"/>
                </a:ext>
              </a:extLst>
            </p:cNvPr>
            <p:cNvSpPr/>
            <p:nvPr/>
          </p:nvSpPr>
          <p:spPr>
            <a:xfrm>
              <a:off x="778335" y="3643124"/>
              <a:ext cx="10074958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0" y="151637"/>
                  </a:moveTo>
                  <a:lnTo>
                    <a:pt x="24251" y="92615"/>
                  </a:lnTo>
                  <a:lnTo>
                    <a:pt x="52703" y="66857"/>
                  </a:lnTo>
                  <a:lnTo>
                    <a:pt x="90385" y="44415"/>
                  </a:lnTo>
                  <a:lnTo>
                    <a:pt x="136057" y="25898"/>
                  </a:lnTo>
                  <a:lnTo>
                    <a:pt x="188477" y="11916"/>
                  </a:lnTo>
                  <a:lnTo>
                    <a:pt x="246404" y="3080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0"/>
                  </a:lnTo>
                  <a:lnTo>
                    <a:pt x="8958570" y="11916"/>
                  </a:lnTo>
                  <a:lnTo>
                    <a:pt x="9010990" y="25898"/>
                  </a:lnTo>
                  <a:lnTo>
                    <a:pt x="9056662" y="44415"/>
                  </a:lnTo>
                  <a:lnTo>
                    <a:pt x="9094344" y="66857"/>
                  </a:lnTo>
                  <a:lnTo>
                    <a:pt x="9122796" y="92615"/>
                  </a:lnTo>
                  <a:lnTo>
                    <a:pt x="9147048" y="151637"/>
                  </a:lnTo>
                  <a:lnTo>
                    <a:pt x="9147048" y="758190"/>
                  </a:lnTo>
                  <a:lnTo>
                    <a:pt x="9122796" y="817212"/>
                  </a:lnTo>
                  <a:lnTo>
                    <a:pt x="9094344" y="842970"/>
                  </a:lnTo>
                  <a:lnTo>
                    <a:pt x="9056662" y="865412"/>
                  </a:lnTo>
                  <a:lnTo>
                    <a:pt x="9010990" y="883929"/>
                  </a:lnTo>
                  <a:lnTo>
                    <a:pt x="8958570" y="897911"/>
                  </a:lnTo>
                  <a:lnTo>
                    <a:pt x="8900643" y="906747"/>
                  </a:lnTo>
                  <a:lnTo>
                    <a:pt x="8838450" y="909828"/>
                  </a:lnTo>
                  <a:lnTo>
                    <a:pt x="308597" y="909828"/>
                  </a:lnTo>
                  <a:lnTo>
                    <a:pt x="246404" y="906747"/>
                  </a:lnTo>
                  <a:lnTo>
                    <a:pt x="188477" y="897911"/>
                  </a:lnTo>
                  <a:lnTo>
                    <a:pt x="136057" y="883929"/>
                  </a:lnTo>
                  <a:lnTo>
                    <a:pt x="90385" y="865412"/>
                  </a:lnTo>
                  <a:lnTo>
                    <a:pt x="52703" y="842970"/>
                  </a:lnTo>
                  <a:lnTo>
                    <a:pt x="24251" y="817212"/>
                  </a:lnTo>
                  <a:lnTo>
                    <a:pt x="0" y="758190"/>
                  </a:lnTo>
                  <a:lnTo>
                    <a:pt x="0" y="151637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dirty="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7" name="object 9">
            <a:extLst>
              <a:ext uri="{FF2B5EF4-FFF2-40B4-BE49-F238E27FC236}">
                <a16:creationId xmlns:a16="http://schemas.microsoft.com/office/drawing/2014/main" xmlns="" id="{97A18A8C-4746-04FF-DC3A-848E812623A9}"/>
              </a:ext>
            </a:extLst>
          </p:cNvPr>
          <p:cNvGrpSpPr/>
          <p:nvPr/>
        </p:nvGrpSpPr>
        <p:grpSpPr>
          <a:xfrm>
            <a:off x="837140" y="5239796"/>
            <a:ext cx="10065433" cy="881822"/>
            <a:chOff x="1687067" y="4750310"/>
            <a:chExt cx="9185275" cy="94996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8" name="object 10">
              <a:extLst>
                <a:ext uri="{FF2B5EF4-FFF2-40B4-BE49-F238E27FC236}">
                  <a16:creationId xmlns:a16="http://schemas.microsoft.com/office/drawing/2014/main" xmlns="" id="{68B1F8EA-C560-9C53-D0B8-8CE0F27BB010}"/>
                </a:ext>
              </a:extLst>
            </p:cNvPr>
            <p:cNvSpPr/>
            <p:nvPr/>
          </p:nvSpPr>
          <p:spPr>
            <a:xfrm>
              <a:off x="1706117" y="4769360"/>
              <a:ext cx="9147175" cy="911860"/>
            </a:xfrm>
            <a:custGeom>
              <a:avLst/>
              <a:gdLst/>
              <a:ahLst/>
              <a:cxnLst/>
              <a:rect l="l" t="t" r="r" b="b"/>
              <a:pathLst>
                <a:path w="9147175" h="911860">
                  <a:moveTo>
                    <a:pt x="8838450" y="0"/>
                  </a:moveTo>
                  <a:lnTo>
                    <a:pt x="308597" y="0"/>
                  </a:lnTo>
                  <a:lnTo>
                    <a:pt x="246404" y="3086"/>
                  </a:lnTo>
                  <a:lnTo>
                    <a:pt x="188477" y="11937"/>
                  </a:lnTo>
                  <a:lnTo>
                    <a:pt x="136057" y="25941"/>
                  </a:lnTo>
                  <a:lnTo>
                    <a:pt x="90385" y="44489"/>
                  </a:lnTo>
                  <a:lnTo>
                    <a:pt x="52703" y="66969"/>
                  </a:lnTo>
                  <a:lnTo>
                    <a:pt x="24251" y="92770"/>
                  </a:lnTo>
                  <a:lnTo>
                    <a:pt x="0" y="151891"/>
                  </a:lnTo>
                  <a:lnTo>
                    <a:pt x="0" y="759459"/>
                  </a:lnTo>
                  <a:lnTo>
                    <a:pt x="24251" y="818581"/>
                  </a:lnTo>
                  <a:lnTo>
                    <a:pt x="52703" y="844382"/>
                  </a:lnTo>
                  <a:lnTo>
                    <a:pt x="90385" y="866862"/>
                  </a:lnTo>
                  <a:lnTo>
                    <a:pt x="136057" y="885410"/>
                  </a:lnTo>
                  <a:lnTo>
                    <a:pt x="188477" y="899414"/>
                  </a:lnTo>
                  <a:lnTo>
                    <a:pt x="246404" y="908265"/>
                  </a:lnTo>
                  <a:lnTo>
                    <a:pt x="308597" y="911351"/>
                  </a:lnTo>
                  <a:lnTo>
                    <a:pt x="8838450" y="911351"/>
                  </a:lnTo>
                  <a:lnTo>
                    <a:pt x="8900643" y="908265"/>
                  </a:lnTo>
                  <a:lnTo>
                    <a:pt x="8958570" y="899414"/>
                  </a:lnTo>
                  <a:lnTo>
                    <a:pt x="9010990" y="885410"/>
                  </a:lnTo>
                  <a:lnTo>
                    <a:pt x="9056662" y="866862"/>
                  </a:lnTo>
                  <a:lnTo>
                    <a:pt x="9094344" y="844382"/>
                  </a:lnTo>
                  <a:lnTo>
                    <a:pt x="9122796" y="818581"/>
                  </a:lnTo>
                  <a:lnTo>
                    <a:pt x="9147048" y="759459"/>
                  </a:lnTo>
                  <a:lnTo>
                    <a:pt x="9147048" y="151891"/>
                  </a:lnTo>
                  <a:lnTo>
                    <a:pt x="9122796" y="92770"/>
                  </a:lnTo>
                  <a:lnTo>
                    <a:pt x="9094344" y="66969"/>
                  </a:lnTo>
                  <a:lnTo>
                    <a:pt x="9056662" y="44489"/>
                  </a:lnTo>
                  <a:lnTo>
                    <a:pt x="9010990" y="25941"/>
                  </a:lnTo>
                  <a:lnTo>
                    <a:pt x="8958570" y="11937"/>
                  </a:lnTo>
                  <a:lnTo>
                    <a:pt x="8900643" y="3086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9" name="object 11">
              <a:extLst>
                <a:ext uri="{FF2B5EF4-FFF2-40B4-BE49-F238E27FC236}">
                  <a16:creationId xmlns:a16="http://schemas.microsoft.com/office/drawing/2014/main" xmlns="" id="{C3C8F287-C2E2-50E9-9A51-526800AF0DC3}"/>
                </a:ext>
              </a:extLst>
            </p:cNvPr>
            <p:cNvSpPr/>
            <p:nvPr/>
          </p:nvSpPr>
          <p:spPr>
            <a:xfrm>
              <a:off x="1706117" y="4769360"/>
              <a:ext cx="9147175" cy="911860"/>
            </a:xfrm>
            <a:custGeom>
              <a:avLst/>
              <a:gdLst/>
              <a:ahLst/>
              <a:cxnLst/>
              <a:rect l="l" t="t" r="r" b="b"/>
              <a:pathLst>
                <a:path w="9147175" h="911860">
                  <a:moveTo>
                    <a:pt x="0" y="151891"/>
                  </a:moveTo>
                  <a:lnTo>
                    <a:pt x="24251" y="92770"/>
                  </a:lnTo>
                  <a:lnTo>
                    <a:pt x="52703" y="66969"/>
                  </a:lnTo>
                  <a:lnTo>
                    <a:pt x="90385" y="44489"/>
                  </a:lnTo>
                  <a:lnTo>
                    <a:pt x="136057" y="25941"/>
                  </a:lnTo>
                  <a:lnTo>
                    <a:pt x="188477" y="11937"/>
                  </a:lnTo>
                  <a:lnTo>
                    <a:pt x="246404" y="3086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6"/>
                  </a:lnTo>
                  <a:lnTo>
                    <a:pt x="8958570" y="11937"/>
                  </a:lnTo>
                  <a:lnTo>
                    <a:pt x="9010990" y="25941"/>
                  </a:lnTo>
                  <a:lnTo>
                    <a:pt x="9056662" y="44489"/>
                  </a:lnTo>
                  <a:lnTo>
                    <a:pt x="9094344" y="66969"/>
                  </a:lnTo>
                  <a:lnTo>
                    <a:pt x="9122796" y="92770"/>
                  </a:lnTo>
                  <a:lnTo>
                    <a:pt x="9147048" y="151891"/>
                  </a:lnTo>
                  <a:lnTo>
                    <a:pt x="9147048" y="759459"/>
                  </a:lnTo>
                  <a:lnTo>
                    <a:pt x="9122796" y="818581"/>
                  </a:lnTo>
                  <a:lnTo>
                    <a:pt x="9094344" y="844382"/>
                  </a:lnTo>
                  <a:lnTo>
                    <a:pt x="9056662" y="866862"/>
                  </a:lnTo>
                  <a:lnTo>
                    <a:pt x="9010990" y="885410"/>
                  </a:lnTo>
                  <a:lnTo>
                    <a:pt x="8958570" y="899414"/>
                  </a:lnTo>
                  <a:lnTo>
                    <a:pt x="8900643" y="908265"/>
                  </a:lnTo>
                  <a:lnTo>
                    <a:pt x="8838450" y="911351"/>
                  </a:lnTo>
                  <a:lnTo>
                    <a:pt x="308597" y="911351"/>
                  </a:lnTo>
                  <a:lnTo>
                    <a:pt x="246404" y="908265"/>
                  </a:lnTo>
                  <a:lnTo>
                    <a:pt x="188477" y="899414"/>
                  </a:lnTo>
                  <a:lnTo>
                    <a:pt x="136057" y="885410"/>
                  </a:lnTo>
                  <a:lnTo>
                    <a:pt x="90385" y="866862"/>
                  </a:lnTo>
                  <a:lnTo>
                    <a:pt x="52703" y="844382"/>
                  </a:lnTo>
                  <a:lnTo>
                    <a:pt x="24251" y="818581"/>
                  </a:lnTo>
                  <a:lnTo>
                    <a:pt x="0" y="759459"/>
                  </a:lnTo>
                  <a:lnTo>
                    <a:pt x="0" y="151891"/>
                  </a:lnTo>
                  <a:close/>
                </a:path>
              </a:pathLst>
            </a:custGeom>
            <a:grpFill/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0" name="object 12">
            <a:extLst>
              <a:ext uri="{FF2B5EF4-FFF2-40B4-BE49-F238E27FC236}">
                <a16:creationId xmlns:a16="http://schemas.microsoft.com/office/drawing/2014/main" xmlns="" id="{719C8701-F8B0-33A1-9D7D-C1BDF9CA43B7}"/>
              </a:ext>
            </a:extLst>
          </p:cNvPr>
          <p:cNvGrpSpPr/>
          <p:nvPr/>
        </p:nvGrpSpPr>
        <p:grpSpPr>
          <a:xfrm>
            <a:off x="863702" y="6284162"/>
            <a:ext cx="10033168" cy="576303"/>
            <a:chOff x="1687067" y="5878070"/>
            <a:chExt cx="9185275" cy="94805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1" name="object 13">
              <a:extLst>
                <a:ext uri="{FF2B5EF4-FFF2-40B4-BE49-F238E27FC236}">
                  <a16:creationId xmlns:a16="http://schemas.microsoft.com/office/drawing/2014/main" xmlns="" id="{60A6F10E-D984-8B03-BDD8-DA83ECE6DE1F}"/>
                </a:ext>
              </a:extLst>
            </p:cNvPr>
            <p:cNvSpPr/>
            <p:nvPr/>
          </p:nvSpPr>
          <p:spPr>
            <a:xfrm>
              <a:off x="1706117" y="5897120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8838450" y="0"/>
                  </a:moveTo>
                  <a:lnTo>
                    <a:pt x="308597" y="0"/>
                  </a:lnTo>
                  <a:lnTo>
                    <a:pt x="246404" y="3080"/>
                  </a:lnTo>
                  <a:lnTo>
                    <a:pt x="188477" y="11916"/>
                  </a:lnTo>
                  <a:lnTo>
                    <a:pt x="136057" y="25898"/>
                  </a:lnTo>
                  <a:lnTo>
                    <a:pt x="90385" y="44415"/>
                  </a:lnTo>
                  <a:lnTo>
                    <a:pt x="52703" y="66857"/>
                  </a:lnTo>
                  <a:lnTo>
                    <a:pt x="24251" y="92615"/>
                  </a:lnTo>
                  <a:lnTo>
                    <a:pt x="0" y="151638"/>
                  </a:lnTo>
                  <a:lnTo>
                    <a:pt x="0" y="758190"/>
                  </a:lnTo>
                  <a:lnTo>
                    <a:pt x="24251" y="817212"/>
                  </a:lnTo>
                  <a:lnTo>
                    <a:pt x="52703" y="842970"/>
                  </a:lnTo>
                  <a:lnTo>
                    <a:pt x="90385" y="865412"/>
                  </a:lnTo>
                  <a:lnTo>
                    <a:pt x="136057" y="883929"/>
                  </a:lnTo>
                  <a:lnTo>
                    <a:pt x="188477" y="897911"/>
                  </a:lnTo>
                  <a:lnTo>
                    <a:pt x="246404" y="906747"/>
                  </a:lnTo>
                  <a:lnTo>
                    <a:pt x="308597" y="909828"/>
                  </a:lnTo>
                  <a:lnTo>
                    <a:pt x="8838450" y="909828"/>
                  </a:lnTo>
                  <a:lnTo>
                    <a:pt x="8900643" y="906747"/>
                  </a:lnTo>
                  <a:lnTo>
                    <a:pt x="8958570" y="897911"/>
                  </a:lnTo>
                  <a:lnTo>
                    <a:pt x="9010990" y="883929"/>
                  </a:lnTo>
                  <a:lnTo>
                    <a:pt x="9056662" y="865412"/>
                  </a:lnTo>
                  <a:lnTo>
                    <a:pt x="9094344" y="842970"/>
                  </a:lnTo>
                  <a:lnTo>
                    <a:pt x="9122796" y="817212"/>
                  </a:lnTo>
                  <a:lnTo>
                    <a:pt x="9147048" y="758190"/>
                  </a:lnTo>
                  <a:lnTo>
                    <a:pt x="9147048" y="151638"/>
                  </a:lnTo>
                  <a:lnTo>
                    <a:pt x="9122796" y="92615"/>
                  </a:lnTo>
                  <a:lnTo>
                    <a:pt x="9094344" y="66857"/>
                  </a:lnTo>
                  <a:lnTo>
                    <a:pt x="9056662" y="44415"/>
                  </a:lnTo>
                  <a:lnTo>
                    <a:pt x="9010990" y="25898"/>
                  </a:lnTo>
                  <a:lnTo>
                    <a:pt x="8958570" y="11916"/>
                  </a:lnTo>
                  <a:lnTo>
                    <a:pt x="8900643" y="3080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dirty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object 14">
              <a:extLst>
                <a:ext uri="{FF2B5EF4-FFF2-40B4-BE49-F238E27FC236}">
                  <a16:creationId xmlns:a16="http://schemas.microsoft.com/office/drawing/2014/main" xmlns="" id="{F24272B2-8E26-FA1B-9A40-A7F683D5117A}"/>
                </a:ext>
              </a:extLst>
            </p:cNvPr>
            <p:cNvSpPr/>
            <p:nvPr/>
          </p:nvSpPr>
          <p:spPr>
            <a:xfrm>
              <a:off x="1706117" y="5897120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0" y="151638"/>
                  </a:moveTo>
                  <a:lnTo>
                    <a:pt x="24251" y="92615"/>
                  </a:lnTo>
                  <a:lnTo>
                    <a:pt x="52703" y="66857"/>
                  </a:lnTo>
                  <a:lnTo>
                    <a:pt x="90385" y="44415"/>
                  </a:lnTo>
                  <a:lnTo>
                    <a:pt x="136057" y="25898"/>
                  </a:lnTo>
                  <a:lnTo>
                    <a:pt x="188477" y="11916"/>
                  </a:lnTo>
                  <a:lnTo>
                    <a:pt x="246404" y="3080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0"/>
                  </a:lnTo>
                  <a:lnTo>
                    <a:pt x="8958570" y="11916"/>
                  </a:lnTo>
                  <a:lnTo>
                    <a:pt x="9010990" y="25898"/>
                  </a:lnTo>
                  <a:lnTo>
                    <a:pt x="9056662" y="44415"/>
                  </a:lnTo>
                  <a:lnTo>
                    <a:pt x="9094344" y="66857"/>
                  </a:lnTo>
                  <a:lnTo>
                    <a:pt x="9122796" y="92615"/>
                  </a:lnTo>
                  <a:lnTo>
                    <a:pt x="9147048" y="151638"/>
                  </a:lnTo>
                  <a:lnTo>
                    <a:pt x="9147048" y="758190"/>
                  </a:lnTo>
                  <a:lnTo>
                    <a:pt x="9122796" y="817212"/>
                  </a:lnTo>
                  <a:lnTo>
                    <a:pt x="9094344" y="842970"/>
                  </a:lnTo>
                  <a:lnTo>
                    <a:pt x="9056662" y="865412"/>
                  </a:lnTo>
                  <a:lnTo>
                    <a:pt x="9010990" y="883929"/>
                  </a:lnTo>
                  <a:lnTo>
                    <a:pt x="8958570" y="897911"/>
                  </a:lnTo>
                  <a:lnTo>
                    <a:pt x="8900643" y="906747"/>
                  </a:lnTo>
                  <a:lnTo>
                    <a:pt x="8838450" y="909828"/>
                  </a:lnTo>
                  <a:lnTo>
                    <a:pt x="308597" y="909828"/>
                  </a:lnTo>
                  <a:lnTo>
                    <a:pt x="246404" y="906747"/>
                  </a:lnTo>
                  <a:lnTo>
                    <a:pt x="188477" y="897911"/>
                  </a:lnTo>
                  <a:lnTo>
                    <a:pt x="136057" y="883929"/>
                  </a:lnTo>
                  <a:lnTo>
                    <a:pt x="90385" y="865412"/>
                  </a:lnTo>
                  <a:lnTo>
                    <a:pt x="52703" y="842970"/>
                  </a:lnTo>
                  <a:lnTo>
                    <a:pt x="24251" y="817212"/>
                  </a:lnTo>
                  <a:lnTo>
                    <a:pt x="0" y="758190"/>
                  </a:lnTo>
                  <a:lnTo>
                    <a:pt x="0" y="151638"/>
                  </a:lnTo>
                  <a:close/>
                </a:path>
              </a:pathLst>
            </a:custGeom>
            <a:grpFill/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23" name="object 15">
            <a:extLst>
              <a:ext uri="{FF2B5EF4-FFF2-40B4-BE49-F238E27FC236}">
                <a16:creationId xmlns:a16="http://schemas.microsoft.com/office/drawing/2014/main" xmlns="" id="{DA7A01B2-C813-8308-2B1E-6C1CDA8AD441}"/>
              </a:ext>
            </a:extLst>
          </p:cNvPr>
          <p:cNvGrpSpPr/>
          <p:nvPr/>
        </p:nvGrpSpPr>
        <p:grpSpPr>
          <a:xfrm>
            <a:off x="848566" y="7027845"/>
            <a:ext cx="9991551" cy="822061"/>
            <a:chOff x="1687067" y="7004306"/>
            <a:chExt cx="9185275" cy="94805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4" name="object 16">
              <a:extLst>
                <a:ext uri="{FF2B5EF4-FFF2-40B4-BE49-F238E27FC236}">
                  <a16:creationId xmlns:a16="http://schemas.microsoft.com/office/drawing/2014/main" xmlns="" id="{9F68E056-E979-61E7-E98F-70BC3F4437C3}"/>
                </a:ext>
              </a:extLst>
            </p:cNvPr>
            <p:cNvSpPr/>
            <p:nvPr/>
          </p:nvSpPr>
          <p:spPr>
            <a:xfrm>
              <a:off x="1706117" y="7023356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8838450" y="0"/>
                  </a:moveTo>
                  <a:lnTo>
                    <a:pt x="308597" y="0"/>
                  </a:lnTo>
                  <a:lnTo>
                    <a:pt x="246404" y="3080"/>
                  </a:lnTo>
                  <a:lnTo>
                    <a:pt x="188477" y="11916"/>
                  </a:lnTo>
                  <a:lnTo>
                    <a:pt x="136057" y="25898"/>
                  </a:lnTo>
                  <a:lnTo>
                    <a:pt x="90385" y="44415"/>
                  </a:lnTo>
                  <a:lnTo>
                    <a:pt x="52703" y="66857"/>
                  </a:lnTo>
                  <a:lnTo>
                    <a:pt x="24251" y="92615"/>
                  </a:lnTo>
                  <a:lnTo>
                    <a:pt x="0" y="151638"/>
                  </a:lnTo>
                  <a:lnTo>
                    <a:pt x="0" y="758190"/>
                  </a:lnTo>
                  <a:lnTo>
                    <a:pt x="24251" y="817212"/>
                  </a:lnTo>
                  <a:lnTo>
                    <a:pt x="52703" y="842970"/>
                  </a:lnTo>
                  <a:lnTo>
                    <a:pt x="90385" y="865412"/>
                  </a:lnTo>
                  <a:lnTo>
                    <a:pt x="136057" y="883929"/>
                  </a:lnTo>
                  <a:lnTo>
                    <a:pt x="188477" y="897911"/>
                  </a:lnTo>
                  <a:lnTo>
                    <a:pt x="246404" y="906747"/>
                  </a:lnTo>
                  <a:lnTo>
                    <a:pt x="308597" y="909828"/>
                  </a:lnTo>
                  <a:lnTo>
                    <a:pt x="8838450" y="909828"/>
                  </a:lnTo>
                  <a:lnTo>
                    <a:pt x="8900643" y="906747"/>
                  </a:lnTo>
                  <a:lnTo>
                    <a:pt x="8958570" y="897911"/>
                  </a:lnTo>
                  <a:lnTo>
                    <a:pt x="9010990" y="883929"/>
                  </a:lnTo>
                  <a:lnTo>
                    <a:pt x="9056662" y="865412"/>
                  </a:lnTo>
                  <a:lnTo>
                    <a:pt x="9094344" y="842970"/>
                  </a:lnTo>
                  <a:lnTo>
                    <a:pt x="9122796" y="817212"/>
                  </a:lnTo>
                  <a:lnTo>
                    <a:pt x="9147048" y="758190"/>
                  </a:lnTo>
                  <a:lnTo>
                    <a:pt x="9147048" y="151638"/>
                  </a:lnTo>
                  <a:lnTo>
                    <a:pt x="9122796" y="92615"/>
                  </a:lnTo>
                  <a:lnTo>
                    <a:pt x="9094344" y="66857"/>
                  </a:lnTo>
                  <a:lnTo>
                    <a:pt x="9056662" y="44415"/>
                  </a:lnTo>
                  <a:lnTo>
                    <a:pt x="9010990" y="25898"/>
                  </a:lnTo>
                  <a:lnTo>
                    <a:pt x="8958570" y="11916"/>
                  </a:lnTo>
                  <a:lnTo>
                    <a:pt x="8900643" y="3080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b="1">
                <a:latin typeface="Calibri"/>
              </a:endParaRPr>
            </a:p>
          </p:txBody>
        </p:sp>
        <p:sp>
          <p:nvSpPr>
            <p:cNvPr id="25" name="object 17">
              <a:extLst>
                <a:ext uri="{FF2B5EF4-FFF2-40B4-BE49-F238E27FC236}">
                  <a16:creationId xmlns:a16="http://schemas.microsoft.com/office/drawing/2014/main" xmlns="" id="{EC4F776A-1562-03F3-1D21-370CC8662640}"/>
                </a:ext>
              </a:extLst>
            </p:cNvPr>
            <p:cNvSpPr/>
            <p:nvPr/>
          </p:nvSpPr>
          <p:spPr>
            <a:xfrm>
              <a:off x="1706117" y="7023356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0" y="151638"/>
                  </a:moveTo>
                  <a:lnTo>
                    <a:pt x="24251" y="92615"/>
                  </a:lnTo>
                  <a:lnTo>
                    <a:pt x="52703" y="66857"/>
                  </a:lnTo>
                  <a:lnTo>
                    <a:pt x="90385" y="44415"/>
                  </a:lnTo>
                  <a:lnTo>
                    <a:pt x="136057" y="25898"/>
                  </a:lnTo>
                  <a:lnTo>
                    <a:pt x="188477" y="11916"/>
                  </a:lnTo>
                  <a:lnTo>
                    <a:pt x="246404" y="3080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0"/>
                  </a:lnTo>
                  <a:lnTo>
                    <a:pt x="8958570" y="11916"/>
                  </a:lnTo>
                  <a:lnTo>
                    <a:pt x="9010990" y="25898"/>
                  </a:lnTo>
                  <a:lnTo>
                    <a:pt x="9056662" y="44415"/>
                  </a:lnTo>
                  <a:lnTo>
                    <a:pt x="9094344" y="66857"/>
                  </a:lnTo>
                  <a:lnTo>
                    <a:pt x="9122796" y="92615"/>
                  </a:lnTo>
                  <a:lnTo>
                    <a:pt x="9147048" y="151638"/>
                  </a:lnTo>
                  <a:lnTo>
                    <a:pt x="9147048" y="758190"/>
                  </a:lnTo>
                  <a:lnTo>
                    <a:pt x="9122796" y="817212"/>
                  </a:lnTo>
                  <a:lnTo>
                    <a:pt x="9094344" y="842970"/>
                  </a:lnTo>
                  <a:lnTo>
                    <a:pt x="9056662" y="865412"/>
                  </a:lnTo>
                  <a:lnTo>
                    <a:pt x="9010990" y="883929"/>
                  </a:lnTo>
                  <a:lnTo>
                    <a:pt x="8958570" y="897911"/>
                  </a:lnTo>
                  <a:lnTo>
                    <a:pt x="8900643" y="906747"/>
                  </a:lnTo>
                  <a:lnTo>
                    <a:pt x="8838450" y="909828"/>
                  </a:lnTo>
                  <a:lnTo>
                    <a:pt x="308597" y="909828"/>
                  </a:lnTo>
                  <a:lnTo>
                    <a:pt x="246404" y="906747"/>
                  </a:lnTo>
                  <a:lnTo>
                    <a:pt x="188477" y="897911"/>
                  </a:lnTo>
                  <a:lnTo>
                    <a:pt x="136057" y="883929"/>
                  </a:lnTo>
                  <a:lnTo>
                    <a:pt x="90385" y="865412"/>
                  </a:lnTo>
                  <a:lnTo>
                    <a:pt x="52703" y="842970"/>
                  </a:lnTo>
                  <a:lnTo>
                    <a:pt x="24251" y="817212"/>
                  </a:lnTo>
                  <a:lnTo>
                    <a:pt x="0" y="758190"/>
                  </a:lnTo>
                  <a:lnTo>
                    <a:pt x="0" y="151638"/>
                  </a:lnTo>
                  <a:close/>
                </a:path>
              </a:pathLst>
            </a:custGeom>
            <a:grpFill/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b="1" dirty="0">
                <a:latin typeface="Calibri"/>
              </a:endParaRPr>
            </a:p>
          </p:txBody>
        </p:sp>
      </p:grpSp>
      <p:grpSp>
        <p:nvGrpSpPr>
          <p:cNvPr id="27" name="object 3">
            <a:extLst>
              <a:ext uri="{FF2B5EF4-FFF2-40B4-BE49-F238E27FC236}">
                <a16:creationId xmlns:a16="http://schemas.microsoft.com/office/drawing/2014/main" xmlns="" id="{6CB7755F-F49D-1BDB-DEAD-9B291C0A763E}"/>
              </a:ext>
            </a:extLst>
          </p:cNvPr>
          <p:cNvGrpSpPr/>
          <p:nvPr/>
        </p:nvGrpSpPr>
        <p:grpSpPr>
          <a:xfrm>
            <a:off x="795555" y="2224038"/>
            <a:ext cx="10055908" cy="871256"/>
            <a:chOff x="1706117" y="2516888"/>
            <a:chExt cx="9147175" cy="909955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8" name="object 4">
              <a:extLst>
                <a:ext uri="{FF2B5EF4-FFF2-40B4-BE49-F238E27FC236}">
                  <a16:creationId xmlns:a16="http://schemas.microsoft.com/office/drawing/2014/main" xmlns="" id="{36BF211B-EB83-2971-192A-DABAD0CF379B}"/>
                </a:ext>
              </a:extLst>
            </p:cNvPr>
            <p:cNvSpPr/>
            <p:nvPr/>
          </p:nvSpPr>
          <p:spPr>
            <a:xfrm>
              <a:off x="1706117" y="2516888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8838450" y="0"/>
                  </a:moveTo>
                  <a:lnTo>
                    <a:pt x="308597" y="0"/>
                  </a:lnTo>
                  <a:lnTo>
                    <a:pt x="246404" y="3080"/>
                  </a:lnTo>
                  <a:lnTo>
                    <a:pt x="188477" y="11916"/>
                  </a:lnTo>
                  <a:lnTo>
                    <a:pt x="136057" y="25898"/>
                  </a:lnTo>
                  <a:lnTo>
                    <a:pt x="90385" y="44415"/>
                  </a:lnTo>
                  <a:lnTo>
                    <a:pt x="52703" y="66857"/>
                  </a:lnTo>
                  <a:lnTo>
                    <a:pt x="24251" y="92615"/>
                  </a:lnTo>
                  <a:lnTo>
                    <a:pt x="0" y="151637"/>
                  </a:lnTo>
                  <a:lnTo>
                    <a:pt x="0" y="758190"/>
                  </a:lnTo>
                  <a:lnTo>
                    <a:pt x="24251" y="817212"/>
                  </a:lnTo>
                  <a:lnTo>
                    <a:pt x="52703" y="842970"/>
                  </a:lnTo>
                  <a:lnTo>
                    <a:pt x="90385" y="865412"/>
                  </a:lnTo>
                  <a:lnTo>
                    <a:pt x="136057" y="883929"/>
                  </a:lnTo>
                  <a:lnTo>
                    <a:pt x="188477" y="897911"/>
                  </a:lnTo>
                  <a:lnTo>
                    <a:pt x="246404" y="906747"/>
                  </a:lnTo>
                  <a:lnTo>
                    <a:pt x="308597" y="909828"/>
                  </a:lnTo>
                  <a:lnTo>
                    <a:pt x="8838450" y="909828"/>
                  </a:lnTo>
                  <a:lnTo>
                    <a:pt x="8900643" y="906747"/>
                  </a:lnTo>
                  <a:lnTo>
                    <a:pt x="8958570" y="897911"/>
                  </a:lnTo>
                  <a:lnTo>
                    <a:pt x="9010990" y="883929"/>
                  </a:lnTo>
                  <a:lnTo>
                    <a:pt x="9056662" y="865412"/>
                  </a:lnTo>
                  <a:lnTo>
                    <a:pt x="9094344" y="842970"/>
                  </a:lnTo>
                  <a:lnTo>
                    <a:pt x="9122796" y="817212"/>
                  </a:lnTo>
                  <a:lnTo>
                    <a:pt x="9147048" y="758190"/>
                  </a:lnTo>
                  <a:lnTo>
                    <a:pt x="9147048" y="151637"/>
                  </a:lnTo>
                  <a:lnTo>
                    <a:pt x="9122796" y="92615"/>
                  </a:lnTo>
                  <a:lnTo>
                    <a:pt x="9094344" y="66857"/>
                  </a:lnTo>
                  <a:lnTo>
                    <a:pt x="9056662" y="44415"/>
                  </a:lnTo>
                  <a:lnTo>
                    <a:pt x="9010990" y="25898"/>
                  </a:lnTo>
                  <a:lnTo>
                    <a:pt x="8958570" y="11916"/>
                  </a:lnTo>
                  <a:lnTo>
                    <a:pt x="8900643" y="3080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9" name="object 5">
              <a:extLst>
                <a:ext uri="{FF2B5EF4-FFF2-40B4-BE49-F238E27FC236}">
                  <a16:creationId xmlns:a16="http://schemas.microsoft.com/office/drawing/2014/main" xmlns="" id="{E3BE59B5-FCE4-6D0D-E16A-A6AC81BB1D27}"/>
                </a:ext>
              </a:extLst>
            </p:cNvPr>
            <p:cNvSpPr/>
            <p:nvPr/>
          </p:nvSpPr>
          <p:spPr>
            <a:xfrm>
              <a:off x="1706117" y="2516888"/>
              <a:ext cx="9147175" cy="909955"/>
            </a:xfrm>
            <a:custGeom>
              <a:avLst/>
              <a:gdLst/>
              <a:ahLst/>
              <a:cxnLst/>
              <a:rect l="l" t="t" r="r" b="b"/>
              <a:pathLst>
                <a:path w="9147175" h="909954">
                  <a:moveTo>
                    <a:pt x="0" y="151637"/>
                  </a:moveTo>
                  <a:lnTo>
                    <a:pt x="24251" y="92615"/>
                  </a:lnTo>
                  <a:lnTo>
                    <a:pt x="52703" y="66857"/>
                  </a:lnTo>
                  <a:lnTo>
                    <a:pt x="90385" y="44415"/>
                  </a:lnTo>
                  <a:lnTo>
                    <a:pt x="136057" y="25898"/>
                  </a:lnTo>
                  <a:lnTo>
                    <a:pt x="188477" y="11916"/>
                  </a:lnTo>
                  <a:lnTo>
                    <a:pt x="246404" y="3080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0"/>
                  </a:lnTo>
                  <a:lnTo>
                    <a:pt x="8958570" y="11916"/>
                  </a:lnTo>
                  <a:lnTo>
                    <a:pt x="9010990" y="25898"/>
                  </a:lnTo>
                  <a:lnTo>
                    <a:pt x="9056662" y="44415"/>
                  </a:lnTo>
                  <a:lnTo>
                    <a:pt x="9094344" y="66857"/>
                  </a:lnTo>
                  <a:lnTo>
                    <a:pt x="9122796" y="92615"/>
                  </a:lnTo>
                  <a:lnTo>
                    <a:pt x="9147048" y="151637"/>
                  </a:lnTo>
                  <a:lnTo>
                    <a:pt x="9147048" y="758190"/>
                  </a:lnTo>
                  <a:lnTo>
                    <a:pt x="9122796" y="817212"/>
                  </a:lnTo>
                  <a:lnTo>
                    <a:pt x="9094344" y="842970"/>
                  </a:lnTo>
                  <a:lnTo>
                    <a:pt x="9056662" y="865412"/>
                  </a:lnTo>
                  <a:lnTo>
                    <a:pt x="9010990" y="883929"/>
                  </a:lnTo>
                  <a:lnTo>
                    <a:pt x="8958570" y="897911"/>
                  </a:lnTo>
                  <a:lnTo>
                    <a:pt x="8900643" y="906747"/>
                  </a:lnTo>
                  <a:lnTo>
                    <a:pt x="8838450" y="909828"/>
                  </a:lnTo>
                  <a:lnTo>
                    <a:pt x="308597" y="909828"/>
                  </a:lnTo>
                  <a:lnTo>
                    <a:pt x="246404" y="906747"/>
                  </a:lnTo>
                  <a:lnTo>
                    <a:pt x="188477" y="897911"/>
                  </a:lnTo>
                  <a:lnTo>
                    <a:pt x="136057" y="883929"/>
                  </a:lnTo>
                  <a:lnTo>
                    <a:pt x="90385" y="865412"/>
                  </a:lnTo>
                  <a:lnTo>
                    <a:pt x="52703" y="842970"/>
                  </a:lnTo>
                  <a:lnTo>
                    <a:pt x="24251" y="817212"/>
                  </a:lnTo>
                  <a:lnTo>
                    <a:pt x="0" y="758190"/>
                  </a:lnTo>
                  <a:lnTo>
                    <a:pt x="0" y="151637"/>
                  </a:lnTo>
                  <a:close/>
                </a:path>
              </a:pathLst>
            </a:custGeom>
            <a:grpFill/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 sz="4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6D62702-85E4-FF10-563D-145DFBBD7C91}"/>
              </a:ext>
            </a:extLst>
          </p:cNvPr>
          <p:cNvSpPr txBox="1"/>
          <p:nvPr/>
        </p:nvSpPr>
        <p:spPr>
          <a:xfrm>
            <a:off x="848566" y="2258500"/>
            <a:ext cx="1015501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1.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cs typeface="Calibri"/>
              </a:rPr>
              <a:t>Заполнение</a:t>
            </a:r>
            <a:r>
              <a:rPr kumimoji="0" lang="ru-RU" sz="2400" i="0" u="none" strike="noStrike" kern="0" cap="none" spc="15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lang="ru-RU" sz="2400" kern="0" spc="-10" dirty="0">
                <a:cs typeface="Calibri"/>
              </a:rPr>
              <a:t>Заявки-Анкеты</a:t>
            </a:r>
            <a:r>
              <a:rPr kumimoji="0" lang="ru-RU" sz="2400" i="0" u="none" strike="noStrike" kern="0" cap="none" spc="-5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kumimoji="0" lang="ru-RU" sz="24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и</a:t>
            </a:r>
            <a:r>
              <a:rPr kumimoji="0" lang="ru-RU" sz="2400" i="0" u="none" strike="noStrike" kern="0" cap="none" spc="-5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отправка</a:t>
            </a:r>
            <a:r>
              <a:rPr kumimoji="0" lang="ru-RU" sz="2400" i="0" u="none" strike="noStrike" kern="0" cap="none" spc="-15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kumimoji="0" lang="ru-RU" sz="240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на</a:t>
            </a:r>
            <a:r>
              <a:rPr kumimoji="0" lang="ru-RU" sz="2400" i="0" u="none" strike="noStrike" kern="0" cap="none" spc="-5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электронную</a:t>
            </a:r>
            <a:r>
              <a:rPr kumimoji="0" lang="ru-RU" sz="2400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почту</a:t>
            </a:r>
            <a:r>
              <a:rPr lang="ru-RU" sz="2400" kern="0" spc="-10" dirty="0">
                <a:cs typeface="Calibri"/>
              </a:rPr>
              <a:t>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Комиссии</a:t>
            </a:r>
            <a:r>
              <a:rPr kumimoji="0" lang="ru-RU" sz="2400" i="0" u="none" strike="noStrike" kern="0" cap="none" spc="-10" normalizeH="0" noProof="0" dirty="0">
                <a:ln>
                  <a:noFill/>
                </a:ln>
                <a:effectLst/>
                <a:uLnTx/>
                <a:uFillTx/>
                <a:cs typeface="Calibri"/>
              </a:rPr>
              <a:t> </a:t>
            </a:r>
            <a:r>
              <a:rPr lang="en-US" sz="2400" b="1" kern="0" spc="-10" dirty="0">
                <a:solidFill>
                  <a:srgbClr val="C00000"/>
                </a:solidFill>
                <a:cs typeface="Calibri"/>
              </a:rPr>
              <a:t>ZAMENA@RLOLIFT.RU</a:t>
            </a:r>
            <a:endParaRPr kumimoji="0" lang="ru-RU" sz="2400" b="1" i="0" u="none" strike="noStrike" kern="0" cap="none" spc="-1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EE0C65C-F424-8F93-9AF8-F64A38B3950F}"/>
              </a:ext>
            </a:extLst>
          </p:cNvPr>
          <p:cNvSpPr txBox="1"/>
          <p:nvPr/>
        </p:nvSpPr>
        <p:spPr>
          <a:xfrm>
            <a:off x="837140" y="4262609"/>
            <a:ext cx="10152923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lang="ru-RU" sz="2400" kern="0" spc="-10" dirty="0">
                <a:cs typeface="Calibri"/>
              </a:rPr>
              <a:t>3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.   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cs typeface="Calibri"/>
              </a:rPr>
              <a:t>Согласование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завода-производителя и комплектации лифтового оборудования с представителем собственников МКД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084B42-0EAD-3979-96FA-EDD0707266E9}"/>
              </a:ext>
            </a:extLst>
          </p:cNvPr>
          <p:cNvSpPr txBox="1"/>
          <p:nvPr/>
        </p:nvSpPr>
        <p:spPr>
          <a:xfrm>
            <a:off x="785322" y="5318732"/>
            <a:ext cx="9577723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Calibri"/>
              </a:rPr>
              <a:t>4.   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n-ea"/>
                <a:cs typeface="Calibri"/>
              </a:rPr>
              <a:t>Расчет сроков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n-ea"/>
                <a:cs typeface="Calibri"/>
              </a:rPr>
              <a:t>проведения и стоимости полного комплекса работ по замене лифтов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52EB94C-D339-6570-67D3-958EE488F0CD}"/>
              </a:ext>
            </a:extLst>
          </p:cNvPr>
          <p:cNvSpPr txBox="1"/>
          <p:nvPr/>
        </p:nvSpPr>
        <p:spPr>
          <a:xfrm>
            <a:off x="848566" y="6320473"/>
            <a:ext cx="9577723" cy="4616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lang="ru-RU" sz="2400" kern="0" spc="-10" dirty="0">
                <a:cs typeface="Calibri"/>
              </a:rPr>
              <a:t>5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.   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cs typeface="Calibri"/>
              </a:rPr>
              <a:t>Проведение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 общего собрания собственников МКД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B11FDAE-AA20-0DB9-452E-A3BEC7470661}"/>
              </a:ext>
            </a:extLst>
          </p:cNvPr>
          <p:cNvSpPr txBox="1"/>
          <p:nvPr/>
        </p:nvSpPr>
        <p:spPr>
          <a:xfrm>
            <a:off x="830945" y="7010977"/>
            <a:ext cx="10000652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/>
              </a:rPr>
              <a:t>6.    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+mn-ea"/>
                <a:cs typeface="Calibri"/>
              </a:rPr>
              <a:t>Заключение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/>
              </a:rPr>
              <a:t> договора на проведение комплекса работ по замене лифтов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DD3347A-5FAF-275A-3363-42C6B49E979D}"/>
              </a:ext>
            </a:extLst>
          </p:cNvPr>
          <p:cNvSpPr/>
          <p:nvPr/>
        </p:nvSpPr>
        <p:spPr>
          <a:xfrm>
            <a:off x="9639584" y="398183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96D62702-85E4-FF10-563D-145DFBBD7C91}"/>
              </a:ext>
            </a:extLst>
          </p:cNvPr>
          <p:cNvSpPr txBox="1"/>
          <p:nvPr/>
        </p:nvSpPr>
        <p:spPr>
          <a:xfrm>
            <a:off x="837141" y="3328553"/>
            <a:ext cx="10152923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kumimoji="0" lang="en-US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/>
              </a:rPr>
              <a:t>2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/>
              </a:rPr>
              <a:t>.</a:t>
            </a:r>
            <a:r>
              <a:rPr kumimoji="0" lang="ru-RU" sz="2400" i="0" u="none" strike="noStrike" kern="0" cap="none" spc="-10" normalizeH="0" noProof="0" dirty="0">
                <a:ln>
                  <a:noFill/>
                </a:ln>
                <a:effectLst/>
                <a:uLnTx/>
                <a:uFillTx/>
                <a:ea typeface="+mn-ea"/>
                <a:cs typeface="Calibri"/>
              </a:rPr>
              <a:t>    </a:t>
            </a:r>
            <a:r>
              <a:rPr kumimoji="0" lang="ru-RU" sz="2400" i="0" u="none" strike="noStrike" kern="0" cap="none" spc="-10" normalizeH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ea typeface="+mn-ea"/>
                <a:cs typeface="Calibri"/>
              </a:rPr>
              <a:t>Принятие</a:t>
            </a:r>
            <a:r>
              <a:rPr kumimoji="0" lang="ru-RU" sz="2400" i="0" u="none" strike="noStrike" kern="0" cap="none" spc="-10" normalizeH="0" noProof="0" dirty="0">
                <a:ln>
                  <a:noFill/>
                </a:ln>
                <a:effectLst/>
                <a:uLnTx/>
                <a:uFillTx/>
                <a:ea typeface="+mn-ea"/>
                <a:cs typeface="Calibri"/>
              </a:rPr>
              <a:t> решения Комиссией о возможности участия МКД в                                       проекте</a:t>
            </a:r>
            <a:endParaRPr kumimoji="0" lang="ru-RU" sz="2400" i="0" u="none" strike="noStrike" kern="0" cap="none" spc="-1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ea typeface="+mn-ea"/>
              <a:cs typeface="Calibri"/>
            </a:endParaRPr>
          </a:p>
        </p:txBody>
      </p:sp>
      <p:pic>
        <p:nvPicPr>
          <p:cNvPr id="34" name="Рисунок 33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738" y="334956"/>
            <a:ext cx="928870" cy="93676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" name="object 9">
            <a:extLst>
              <a:ext uri="{FF2B5EF4-FFF2-40B4-BE49-F238E27FC236}">
                <a16:creationId xmlns:a16="http://schemas.microsoft.com/office/drawing/2014/main" xmlns="" id="{97A18A8C-4746-04FF-DC3A-848E812623A9}"/>
              </a:ext>
            </a:extLst>
          </p:cNvPr>
          <p:cNvGrpSpPr/>
          <p:nvPr/>
        </p:nvGrpSpPr>
        <p:grpSpPr>
          <a:xfrm>
            <a:off x="884511" y="7980355"/>
            <a:ext cx="10012360" cy="856409"/>
            <a:chOff x="1687067" y="4750310"/>
            <a:chExt cx="9185275" cy="94996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6" name="object 10">
              <a:extLst>
                <a:ext uri="{FF2B5EF4-FFF2-40B4-BE49-F238E27FC236}">
                  <a16:creationId xmlns:a16="http://schemas.microsoft.com/office/drawing/2014/main" xmlns="" id="{68B1F8EA-C560-9C53-D0B8-8CE0F27BB010}"/>
                </a:ext>
              </a:extLst>
            </p:cNvPr>
            <p:cNvSpPr/>
            <p:nvPr/>
          </p:nvSpPr>
          <p:spPr>
            <a:xfrm>
              <a:off x="1706117" y="4769360"/>
              <a:ext cx="9147175" cy="911860"/>
            </a:xfrm>
            <a:custGeom>
              <a:avLst/>
              <a:gdLst/>
              <a:ahLst/>
              <a:cxnLst/>
              <a:rect l="l" t="t" r="r" b="b"/>
              <a:pathLst>
                <a:path w="9147175" h="911860">
                  <a:moveTo>
                    <a:pt x="8838450" y="0"/>
                  </a:moveTo>
                  <a:lnTo>
                    <a:pt x="308597" y="0"/>
                  </a:lnTo>
                  <a:lnTo>
                    <a:pt x="246404" y="3086"/>
                  </a:lnTo>
                  <a:lnTo>
                    <a:pt x="188477" y="11937"/>
                  </a:lnTo>
                  <a:lnTo>
                    <a:pt x="136057" y="25941"/>
                  </a:lnTo>
                  <a:lnTo>
                    <a:pt x="90385" y="44489"/>
                  </a:lnTo>
                  <a:lnTo>
                    <a:pt x="52703" y="66969"/>
                  </a:lnTo>
                  <a:lnTo>
                    <a:pt x="24251" y="92770"/>
                  </a:lnTo>
                  <a:lnTo>
                    <a:pt x="0" y="151891"/>
                  </a:lnTo>
                  <a:lnTo>
                    <a:pt x="0" y="759459"/>
                  </a:lnTo>
                  <a:lnTo>
                    <a:pt x="24251" y="818581"/>
                  </a:lnTo>
                  <a:lnTo>
                    <a:pt x="52703" y="844382"/>
                  </a:lnTo>
                  <a:lnTo>
                    <a:pt x="90385" y="866862"/>
                  </a:lnTo>
                  <a:lnTo>
                    <a:pt x="136057" y="885410"/>
                  </a:lnTo>
                  <a:lnTo>
                    <a:pt x="188477" y="899414"/>
                  </a:lnTo>
                  <a:lnTo>
                    <a:pt x="246404" y="908265"/>
                  </a:lnTo>
                  <a:lnTo>
                    <a:pt x="308597" y="911351"/>
                  </a:lnTo>
                  <a:lnTo>
                    <a:pt x="8838450" y="911351"/>
                  </a:lnTo>
                  <a:lnTo>
                    <a:pt x="8900643" y="908265"/>
                  </a:lnTo>
                  <a:lnTo>
                    <a:pt x="8958570" y="899414"/>
                  </a:lnTo>
                  <a:lnTo>
                    <a:pt x="9010990" y="885410"/>
                  </a:lnTo>
                  <a:lnTo>
                    <a:pt x="9056662" y="866862"/>
                  </a:lnTo>
                  <a:lnTo>
                    <a:pt x="9094344" y="844382"/>
                  </a:lnTo>
                  <a:lnTo>
                    <a:pt x="9122796" y="818581"/>
                  </a:lnTo>
                  <a:lnTo>
                    <a:pt x="9147048" y="759459"/>
                  </a:lnTo>
                  <a:lnTo>
                    <a:pt x="9147048" y="151891"/>
                  </a:lnTo>
                  <a:lnTo>
                    <a:pt x="9122796" y="92770"/>
                  </a:lnTo>
                  <a:lnTo>
                    <a:pt x="9094344" y="66969"/>
                  </a:lnTo>
                  <a:lnTo>
                    <a:pt x="9056662" y="44489"/>
                  </a:lnTo>
                  <a:lnTo>
                    <a:pt x="9010990" y="25941"/>
                  </a:lnTo>
                  <a:lnTo>
                    <a:pt x="8958570" y="11937"/>
                  </a:lnTo>
                  <a:lnTo>
                    <a:pt x="8900643" y="3086"/>
                  </a:lnTo>
                  <a:lnTo>
                    <a:pt x="8838450" y="0"/>
                  </a:lnTo>
                  <a:close/>
                </a:path>
              </a:pathLst>
            </a:custGeom>
            <a:grpFill/>
            <a:ln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7" name="object 11">
              <a:extLst>
                <a:ext uri="{FF2B5EF4-FFF2-40B4-BE49-F238E27FC236}">
                  <a16:creationId xmlns:a16="http://schemas.microsoft.com/office/drawing/2014/main" xmlns="" id="{C3C8F287-C2E2-50E9-9A51-526800AF0DC3}"/>
                </a:ext>
              </a:extLst>
            </p:cNvPr>
            <p:cNvSpPr/>
            <p:nvPr/>
          </p:nvSpPr>
          <p:spPr>
            <a:xfrm>
              <a:off x="1706117" y="4769360"/>
              <a:ext cx="9147175" cy="911860"/>
            </a:xfrm>
            <a:custGeom>
              <a:avLst/>
              <a:gdLst/>
              <a:ahLst/>
              <a:cxnLst/>
              <a:rect l="l" t="t" r="r" b="b"/>
              <a:pathLst>
                <a:path w="9147175" h="911860">
                  <a:moveTo>
                    <a:pt x="0" y="151891"/>
                  </a:moveTo>
                  <a:lnTo>
                    <a:pt x="24251" y="92770"/>
                  </a:lnTo>
                  <a:lnTo>
                    <a:pt x="52703" y="66969"/>
                  </a:lnTo>
                  <a:lnTo>
                    <a:pt x="90385" y="44489"/>
                  </a:lnTo>
                  <a:lnTo>
                    <a:pt x="136057" y="25941"/>
                  </a:lnTo>
                  <a:lnTo>
                    <a:pt x="188477" y="11937"/>
                  </a:lnTo>
                  <a:lnTo>
                    <a:pt x="246404" y="3086"/>
                  </a:lnTo>
                  <a:lnTo>
                    <a:pt x="308597" y="0"/>
                  </a:lnTo>
                  <a:lnTo>
                    <a:pt x="8838450" y="0"/>
                  </a:lnTo>
                  <a:lnTo>
                    <a:pt x="8900643" y="3086"/>
                  </a:lnTo>
                  <a:lnTo>
                    <a:pt x="8958570" y="11937"/>
                  </a:lnTo>
                  <a:lnTo>
                    <a:pt x="9010990" y="25941"/>
                  </a:lnTo>
                  <a:lnTo>
                    <a:pt x="9056662" y="44489"/>
                  </a:lnTo>
                  <a:lnTo>
                    <a:pt x="9094344" y="66969"/>
                  </a:lnTo>
                  <a:lnTo>
                    <a:pt x="9122796" y="92770"/>
                  </a:lnTo>
                  <a:lnTo>
                    <a:pt x="9147048" y="151891"/>
                  </a:lnTo>
                  <a:lnTo>
                    <a:pt x="9147048" y="759459"/>
                  </a:lnTo>
                  <a:lnTo>
                    <a:pt x="9122796" y="818581"/>
                  </a:lnTo>
                  <a:lnTo>
                    <a:pt x="9094344" y="844382"/>
                  </a:lnTo>
                  <a:lnTo>
                    <a:pt x="9056662" y="866862"/>
                  </a:lnTo>
                  <a:lnTo>
                    <a:pt x="9010990" y="885410"/>
                  </a:lnTo>
                  <a:lnTo>
                    <a:pt x="8958570" y="899414"/>
                  </a:lnTo>
                  <a:lnTo>
                    <a:pt x="8900643" y="908265"/>
                  </a:lnTo>
                  <a:lnTo>
                    <a:pt x="8838450" y="911351"/>
                  </a:lnTo>
                  <a:lnTo>
                    <a:pt x="308597" y="911351"/>
                  </a:lnTo>
                  <a:lnTo>
                    <a:pt x="246404" y="908265"/>
                  </a:lnTo>
                  <a:lnTo>
                    <a:pt x="188477" y="899414"/>
                  </a:lnTo>
                  <a:lnTo>
                    <a:pt x="136057" y="885410"/>
                  </a:lnTo>
                  <a:lnTo>
                    <a:pt x="90385" y="866862"/>
                  </a:lnTo>
                  <a:lnTo>
                    <a:pt x="52703" y="844382"/>
                  </a:lnTo>
                  <a:lnTo>
                    <a:pt x="24251" y="818581"/>
                  </a:lnTo>
                  <a:lnTo>
                    <a:pt x="0" y="759459"/>
                  </a:lnTo>
                  <a:lnTo>
                    <a:pt x="0" y="151891"/>
                  </a:lnTo>
                  <a:close/>
                </a:path>
              </a:pathLst>
            </a:custGeom>
            <a:grpFill/>
            <a:ln w="38100">
              <a:solidFill>
                <a:srgbClr val="6A8F31"/>
              </a:solidFill>
            </a:ln>
          </p:spPr>
          <p:txBody>
            <a:bodyPr wrap="square" lIns="0" tIns="0" rIns="0" bIns="0" rtlCol="0"/>
            <a:lstStyle/>
            <a:p>
              <a:pPr defTabSz="914400"/>
              <a:endParaRPr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EB11FDAE-AA20-0DB9-452E-A3BEC7470661}"/>
              </a:ext>
            </a:extLst>
          </p:cNvPr>
          <p:cNvSpPr txBox="1"/>
          <p:nvPr/>
        </p:nvSpPr>
        <p:spPr>
          <a:xfrm>
            <a:off x="805080" y="7973347"/>
            <a:ext cx="9875102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7190" marR="0" lvl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tabLst>
                <a:tab pos="676910" algn="l"/>
              </a:tabLst>
              <a:defRPr/>
            </a:pPr>
            <a:r>
              <a:rPr kumimoji="0" lang="en-US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7</a:t>
            </a:r>
            <a:r>
              <a:rPr kumimoji="0" lang="ru-RU" sz="2400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cs typeface="Calibri"/>
              </a:rPr>
              <a:t>.    </a:t>
            </a:r>
            <a:r>
              <a:rPr lang="ru-RU" sz="2400" kern="0" spc="-10" dirty="0">
                <a:solidFill>
                  <a:srgbClr val="C00000"/>
                </a:solidFill>
                <a:cs typeface="Calibri"/>
              </a:rPr>
              <a:t>Выполнение</a:t>
            </a:r>
            <a:r>
              <a:rPr lang="ru-RU" sz="2400" kern="0" spc="-10" dirty="0">
                <a:cs typeface="Calibri"/>
              </a:rPr>
              <a:t> комплекса работ по замене лифтов, оформление, ввод лифтов в эксплуатацию</a:t>
            </a:r>
            <a:endParaRPr kumimoji="0" lang="ru-RU" sz="2400" i="0" u="none" strike="noStrike" kern="0" cap="none" spc="-10" normalizeH="0" baseline="0" noProof="0" dirty="0">
              <a:ln>
                <a:noFill/>
              </a:ln>
              <a:effectLst/>
              <a:uLnTx/>
              <a:uFillTx/>
              <a:cs typeface="Calibri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663B4FCC-E67F-E0C8-0D3B-809D8BC7E0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85" y="360264"/>
            <a:ext cx="822408" cy="71560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B7456D3-CC1E-7D6E-8B06-D0E7BF8361FB}"/>
              </a:ext>
            </a:extLst>
          </p:cNvPr>
          <p:cNvSpPr txBox="1"/>
          <p:nvPr/>
        </p:nvSpPr>
        <p:spPr>
          <a:xfrm>
            <a:off x="1078541" y="490578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</p:spTree>
    <p:extLst>
      <p:ext uri="{BB962C8B-B14F-4D97-AF65-F5344CB8AC3E}">
        <p14:creationId xmlns:p14="http://schemas.microsoft.com/office/powerpoint/2010/main" val="585024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4208010-663C-7675-23F3-13E72FCA56C4}"/>
              </a:ext>
            </a:extLst>
          </p:cNvPr>
          <p:cNvSpPr/>
          <p:nvPr/>
        </p:nvSpPr>
        <p:spPr>
          <a:xfrm>
            <a:off x="9450205" y="353575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44682" y="6329847"/>
            <a:ext cx="10322047" cy="2286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5000"/>
              </a:lnSpc>
              <a:buFont typeface="+mj-lt"/>
              <a:buAutoNum type="arabicPeriod"/>
            </a:pPr>
            <a:r>
              <a:rPr lang="ru-RU" sz="28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50% за счет накоплений на специальном счете.</a:t>
            </a:r>
          </a:p>
          <a:p>
            <a:pPr marL="514350" lvl="0" indent="-51435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50% за счет предоставления подрядной организацией беспроцентной рассрочки оплаты на срок до 5 лет с погашением в рамках текущих начислений на капитальный ремонт дома.</a:t>
            </a:r>
            <a:endParaRPr lang="ru-RU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</a:pPr>
            <a:endParaRPr lang="ru-RU" sz="2400" dirty="0">
              <a:effectLst/>
              <a:highlight>
                <a:srgbClr val="FFFF00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4677" y="3258551"/>
            <a:ext cx="10942645" cy="2876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ВАРИАНТ 1</a:t>
            </a: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Накопления на спецсчете покрывают 50% стоимости замены лифтов</a:t>
            </a: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Текущие начисления на капремонт покрывают выплату в рассрочку  50% стоимости замены лифтов в срок до 5 лет 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endParaRPr lang="ru-RU" sz="2400" b="1" kern="50" dirty="0">
              <a:solidFill>
                <a:schemeClr val="accent2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проекта: </a:t>
            </a:r>
            <a:endParaRPr lang="ru-RU" sz="3200" b="1" u="sng" dirty="0">
              <a:solidFill>
                <a:schemeClr val="accent2">
                  <a:lumMod val="50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8F5CF62-FDFD-AD93-7848-1762FA35A7EB}"/>
              </a:ext>
            </a:extLst>
          </p:cNvPr>
          <p:cNvSpPr txBox="1"/>
          <p:nvPr/>
        </p:nvSpPr>
        <p:spPr>
          <a:xfrm>
            <a:off x="2741795" y="725048"/>
            <a:ext cx="611644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ПРОЕКТ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153C836-647B-D6E9-61A0-761315A04930}"/>
              </a:ext>
            </a:extLst>
          </p:cNvPr>
          <p:cNvSpPr txBox="1"/>
          <p:nvPr/>
        </p:nvSpPr>
        <p:spPr>
          <a:xfrm>
            <a:off x="2852245" y="2545797"/>
            <a:ext cx="61164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>
                <a:solidFill>
                  <a:schemeClr val="accent1">
                    <a:lumMod val="50000"/>
                  </a:schemeClr>
                </a:solidFill>
                <a:cs typeface="Times New Roman" panose="02020603050405020304" pitchFamily="18" charset="0"/>
              </a:rPr>
              <a:t>ВАРИАНТЫ РЕАЛИЗАЦИИ</a:t>
            </a:r>
          </a:p>
        </p:txBody>
      </p:sp>
      <p:pic>
        <p:nvPicPr>
          <p:cNvPr id="8" name="Рисунок 7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35" y="329624"/>
            <a:ext cx="928870" cy="936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D2B589A-757A-D98B-ADF7-D341E4118A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10" y="287948"/>
            <a:ext cx="857597" cy="74622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0D3042A-9ED6-0531-0D92-64945A5108A4}"/>
              </a:ext>
            </a:extLst>
          </p:cNvPr>
          <p:cNvSpPr txBox="1"/>
          <p:nvPr/>
        </p:nvSpPr>
        <p:spPr>
          <a:xfrm>
            <a:off x="1223507" y="430226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</p:spTree>
    <p:extLst>
      <p:ext uri="{BB962C8B-B14F-4D97-AF65-F5344CB8AC3E}">
        <p14:creationId xmlns:p14="http://schemas.microsoft.com/office/powerpoint/2010/main" val="7073273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4208010-663C-7675-23F3-13E72FCA56C4}"/>
              </a:ext>
            </a:extLst>
          </p:cNvPr>
          <p:cNvSpPr/>
          <p:nvPr/>
        </p:nvSpPr>
        <p:spPr>
          <a:xfrm>
            <a:off x="9450205" y="353575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4683" y="2430646"/>
            <a:ext cx="10684596" cy="6982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ВАРИАНТ 2 </a:t>
            </a:r>
            <a:r>
              <a:rPr lang="en-US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endParaRPr lang="ru-RU" sz="3200" b="1" u="sng" kern="50" dirty="0">
              <a:solidFill>
                <a:schemeClr val="accent2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Накопления на спецсчете покрывают 50% стоимости замены лифтов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Текущие начисления на капремонт </a:t>
            </a:r>
            <a:r>
              <a:rPr lang="ru-RU" sz="2400" kern="50" dirty="0">
                <a:highlight>
                  <a:srgbClr val="FFFF00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не покрывают </a:t>
            </a: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выплату                           в рассрочку 50% стоимости замены лифтов в срок до 5 лет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</a:p>
          <a:p>
            <a:pPr marL="342900" indent="-34290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kern="5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Увеличение размера взноса</a:t>
            </a: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на капитальный ремонт на срок рассрочки оплаты по  договору замены лифтов (до 5 лет), утвержденного решением Общего собрания собственников жилья</a:t>
            </a:r>
          </a:p>
          <a:p>
            <a:pPr algn="just">
              <a:lnSpc>
                <a:spcPct val="115000"/>
              </a:lnSpc>
            </a:pPr>
            <a:endParaRPr lang="ru-RU" sz="2400" kern="50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проекта: </a:t>
            </a:r>
          </a:p>
          <a:p>
            <a:pPr marL="457200" indent="-457200" algn="just">
              <a:lnSpc>
                <a:spcPct val="115000"/>
              </a:lnSpc>
              <a:buFont typeface="+mj-lt"/>
              <a:buAutoNum type="arabicPeriod"/>
            </a:pP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50% за счет накоплений на специальном счете.</a:t>
            </a:r>
          </a:p>
          <a:p>
            <a:pPr marL="457200" lvl="0" indent="-4572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50% за счет предоставления подрядной организацией беспроцентной рассрочки оплаты на срок до 5 лет </a:t>
            </a:r>
            <a:r>
              <a:rPr lang="ru-RU" sz="2400" kern="5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с учетом увеличенного взноса на капитальный ремонт дома.</a:t>
            </a:r>
            <a:endParaRPr lang="ru-RU" sz="2400" dirty="0">
              <a:highlight>
                <a:srgbClr val="FFFF00"/>
              </a:highligh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endParaRPr lang="ru-RU" sz="3200" b="1" dirty="0">
              <a:solidFill>
                <a:schemeClr val="accent2">
                  <a:lumMod val="50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8F5CF62-FDFD-AD93-7848-1762FA35A7EB}"/>
              </a:ext>
            </a:extLst>
          </p:cNvPr>
          <p:cNvSpPr txBox="1"/>
          <p:nvPr/>
        </p:nvSpPr>
        <p:spPr>
          <a:xfrm>
            <a:off x="2741795" y="725048"/>
            <a:ext cx="611644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ПРОЕКТ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  <a:r>
              <a:rPr lang="ru-RU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pic>
        <p:nvPicPr>
          <p:cNvPr id="6" name="Рисунок 5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35" y="329624"/>
            <a:ext cx="928870" cy="9367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A6F02B0-A1C3-27E8-B691-8DFBBB0CF10A}"/>
              </a:ext>
            </a:extLst>
          </p:cNvPr>
          <p:cNvSpPr txBox="1"/>
          <p:nvPr/>
        </p:nvSpPr>
        <p:spPr>
          <a:xfrm>
            <a:off x="1207933" y="531562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171855B-06EF-E9B2-0168-B23034CEF5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79" y="389284"/>
            <a:ext cx="857597" cy="74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070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4208010-663C-7675-23F3-13E72FCA56C4}"/>
              </a:ext>
            </a:extLst>
          </p:cNvPr>
          <p:cNvSpPr/>
          <p:nvPr/>
        </p:nvSpPr>
        <p:spPr>
          <a:xfrm>
            <a:off x="9450205" y="353575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78" y="1488499"/>
            <a:ext cx="10762653" cy="7418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ВАРИАНТ 2</a:t>
            </a:r>
            <a:r>
              <a:rPr lang="en-US" sz="32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(2)</a:t>
            </a:r>
            <a:endParaRPr lang="ru-RU" sz="3200" b="1" u="sng" kern="50" dirty="0">
              <a:solidFill>
                <a:schemeClr val="accent2">
                  <a:lumMod val="50000"/>
                </a:schemeClr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Накопления на спецсчете </a:t>
            </a:r>
            <a:r>
              <a:rPr lang="ru-RU" sz="2400" kern="50" dirty="0">
                <a:highlight>
                  <a:srgbClr val="FFFF00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не покрывают</a:t>
            </a: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50% стоимости замены лифтов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Текущие начисления на капремонт </a:t>
            </a:r>
            <a:r>
              <a:rPr lang="ru-RU" sz="2400" kern="50" dirty="0">
                <a:highlight>
                  <a:srgbClr val="FFFF00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не покрывают </a:t>
            </a: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выплату в рассрочку 50% стоимости замены лифтов в срок до 5 лет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РЕШЕНИЕ</a:t>
            </a:r>
          </a:p>
          <a:p>
            <a:pPr marL="457200" indent="-45720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Недостаточность накоплений на спецсчете покрывается </a:t>
            </a:r>
            <a:r>
              <a:rPr lang="ru-RU" sz="2400" kern="50" dirty="0">
                <a:highlight>
                  <a:srgbClr val="FFFF00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 счет дополнительного единовременного взноса собственников</a:t>
            </a:r>
            <a:r>
              <a:rPr lang="ru-RU" sz="2400" kern="5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утвержденного решением Общего собрания собственников жилья</a:t>
            </a:r>
            <a:endParaRPr lang="ru-RU" sz="2400" b="1" u="sng" kern="5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kern="5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Увеличение размера взноса</a:t>
            </a: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на капитальный ремонт на срок рассрочки оплаты по  договору замены лифтов (до 5 лет), утвержденного решением Общего собрания собственников жилья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u="sng" kern="50" dirty="0">
                <a:solidFill>
                  <a:schemeClr val="accent2">
                    <a:lumMod val="50000"/>
                  </a:schemeClr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Источники финансирования проекта: </a:t>
            </a:r>
          </a:p>
          <a:p>
            <a:pPr marL="457200" indent="-457200" algn="just">
              <a:lnSpc>
                <a:spcPct val="115000"/>
              </a:lnSpc>
              <a:buFont typeface="+mj-lt"/>
              <a:buAutoNum type="arabicPeriod"/>
            </a:pP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50% </a:t>
            </a:r>
            <a:r>
              <a:rPr lang="ru-RU" sz="2400" kern="5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за счет накоплений и </a:t>
            </a:r>
            <a:r>
              <a:rPr lang="ru-RU" sz="2400" kern="50" dirty="0">
                <a:highlight>
                  <a:srgbClr val="FFFF00"/>
                </a:highlight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дополнительного единовременного взноса собственников.</a:t>
            </a:r>
            <a:endParaRPr lang="ru-RU" sz="2400" kern="50" dirty="0">
              <a:solidFill>
                <a:srgbClr val="000000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kern="5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50% за счет предоставления подрядной организацией беспроцентной рассрочки оплаты на срок до 5 лет </a:t>
            </a:r>
            <a:r>
              <a:rPr lang="ru-RU" sz="2400" kern="50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с учетом увеличенного взноса на капитальный ремонт дома.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8F5CF62-FDFD-AD93-7848-1762FA35A7EB}"/>
              </a:ext>
            </a:extLst>
          </p:cNvPr>
          <p:cNvSpPr txBox="1"/>
          <p:nvPr/>
        </p:nvSpPr>
        <p:spPr>
          <a:xfrm>
            <a:off x="2630282" y="71318"/>
            <a:ext cx="611644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6A8F31"/>
                </a:solidFill>
                <a:latin typeface="+mj-lt"/>
                <a:cs typeface="Times New Roman" panose="02020603050405020304" pitchFamily="18" charset="0"/>
              </a:rPr>
              <a:t>ПРОЕКТ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УСКОРЕННОЙ ЗАМЕНЫ ЛИФТОВ 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В МНОГОКВАРТИРНЫХ ДОМАХ,</a:t>
            </a:r>
          </a:p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cs typeface="Times New Roman" panose="02020603050405020304" pitchFamily="18" charset="0"/>
              </a:rPr>
              <a:t> ФОРМИРУЮЩИХ ВЗНОСЫ НА КАПИТАЛЬНЫЙ РЕМОНТ НА </a:t>
            </a:r>
            <a:r>
              <a:rPr lang="ru-RU" b="1" dirty="0">
                <a:solidFill>
                  <a:srgbClr val="FF0000"/>
                </a:solidFill>
                <a:cs typeface="Times New Roman" panose="02020603050405020304" pitchFamily="18" charset="0"/>
              </a:rPr>
              <a:t>СПЕЦИАЛЬНЫХ СЧЕТАХ</a:t>
            </a:r>
          </a:p>
        </p:txBody>
      </p:sp>
      <p:pic>
        <p:nvPicPr>
          <p:cNvPr id="6" name="Рисунок 5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35" y="329624"/>
            <a:ext cx="928870" cy="93676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0E0BB55-8076-B357-651B-862E55292FFD}"/>
              </a:ext>
            </a:extLst>
          </p:cNvPr>
          <p:cNvSpPr txBox="1"/>
          <p:nvPr/>
        </p:nvSpPr>
        <p:spPr>
          <a:xfrm>
            <a:off x="1223507" y="430225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C4D67CC-8C62-F699-6760-2CD193136E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10" y="287948"/>
            <a:ext cx="857597" cy="74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6647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1001504-0139-4954-ECED-79059399CBA3}"/>
              </a:ext>
            </a:extLst>
          </p:cNvPr>
          <p:cNvSpPr/>
          <p:nvPr/>
        </p:nvSpPr>
        <p:spPr>
          <a:xfrm>
            <a:off x="9450204" y="242520"/>
            <a:ext cx="2427416" cy="912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КОМИССИЯ ПО ВОПРОСАМ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ЛИФТОВОГО ХОЗЯЙСТВА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ОБЩЕСТВЕННОГО СОВЕТА </a:t>
            </a:r>
          </a:p>
          <a:p>
            <a:r>
              <a:rPr lang="ru-RU" sz="1333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ПРИ МИНСТРОЕ РОССИИ</a:t>
            </a:r>
          </a:p>
        </p:txBody>
      </p:sp>
      <p:pic>
        <p:nvPicPr>
          <p:cNvPr id="5" name="Рисунок 4" descr="Изображение выглядит как текст&#10;&#10;Автоматически созданное описани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334" y="242520"/>
            <a:ext cx="928870" cy="93676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14380" y="474353"/>
            <a:ext cx="10572751" cy="150433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+mn-lt"/>
              </a:rPr>
              <a:t>ЗАЯВКА - АНКЕТА</a:t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r>
              <a:rPr lang="ru-RU" sz="2800" b="1" dirty="0">
                <a:solidFill>
                  <a:schemeClr val="tx1"/>
                </a:solidFill>
                <a:latin typeface="+mn-lt"/>
              </a:rPr>
              <a:t>ДЛЯ УЧАСТИЯ В ПРОЕКТЕ</a:t>
            </a:r>
            <a:endParaRPr lang="ru-RU" sz="28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108" y="1503589"/>
            <a:ext cx="10601325" cy="74866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8AB63E7-BA95-DC42-A917-0B2E420591B0}"/>
              </a:ext>
            </a:extLst>
          </p:cNvPr>
          <p:cNvSpPr txBox="1"/>
          <p:nvPr/>
        </p:nvSpPr>
        <p:spPr>
          <a:xfrm>
            <a:off x="1348142" y="296474"/>
            <a:ext cx="232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Ассоциация «РОССИЙСКОЕ </a:t>
            </a:r>
          </a:p>
          <a:p>
            <a:r>
              <a:rPr lang="ru-RU" sz="1200" dirty="0"/>
              <a:t>ЛИФТОВОЕ ОБЪЕДИНЕНИЕ»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BC1F073A-E3FB-50F2-FABF-FD7393CCD3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28" y="242520"/>
            <a:ext cx="771514" cy="67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915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9625" y="2623021"/>
            <a:ext cx="10146175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400" dirty="0"/>
              <a:t>1. СКАЧАТЬ</a:t>
            </a:r>
            <a:r>
              <a:rPr lang="en-US" sz="2400" dirty="0"/>
              <a:t> </a:t>
            </a:r>
            <a:r>
              <a:rPr lang="ru-RU" sz="2400" dirty="0"/>
              <a:t>ЗАЯВКУ-АНКЕТУ                   </a:t>
            </a:r>
            <a:r>
              <a:rPr lang="en-US" sz="2400" dirty="0"/>
              <a:t>        </a:t>
            </a:r>
            <a:r>
              <a:rPr lang="en-US" sz="3200" b="1" dirty="0"/>
              <a:t>WWW.RLOLIFT.RU</a:t>
            </a:r>
            <a:r>
              <a:rPr lang="ru-RU" b="1" dirty="0"/>
              <a:t> 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96710" y="1070785"/>
            <a:ext cx="10572751" cy="15043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+mn-lt"/>
              </a:rPr>
              <a:t>ПОРЯДОК ПЕРВОНАЧАЛЬНЫХ ДЕЙСТВИЙ </a:t>
            </a:r>
            <a:br>
              <a:rPr lang="ru-RU" sz="3200" b="1" dirty="0">
                <a:solidFill>
                  <a:schemeClr val="tx1"/>
                </a:solidFill>
                <a:latin typeface="+mn-lt"/>
              </a:rPr>
            </a:br>
            <a:r>
              <a:rPr lang="ru-RU" sz="3200" b="1" dirty="0">
                <a:solidFill>
                  <a:schemeClr val="tx1"/>
                </a:solidFill>
                <a:latin typeface="+mn-lt"/>
              </a:rPr>
              <a:t>ДЛЯ ВЛАДЕЛЬЦЕВ СПЕЦИАЛЬНЫХ СЧЕТОВ</a:t>
            </a:r>
            <a:endParaRPr lang="ru-RU" sz="32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372393" y="2828358"/>
            <a:ext cx="1349829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809624" y="4110335"/>
            <a:ext cx="4668266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400" dirty="0"/>
              <a:t>2. ЗАПОЛНИТЬ ЗАЯВКУ-АНКЕТУ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809624" y="5511292"/>
            <a:ext cx="10475368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400" dirty="0"/>
              <a:t>3. НАПРАВИТЬ</a:t>
            </a:r>
            <a:r>
              <a:rPr lang="en-US" sz="2400" dirty="0"/>
              <a:t> </a:t>
            </a:r>
            <a:r>
              <a:rPr lang="ru-RU" sz="2400" dirty="0"/>
              <a:t>ЗАЯВКУ-АНКЕТУ                   </a:t>
            </a:r>
            <a:r>
              <a:rPr lang="en-US" sz="3200" b="1" dirty="0"/>
              <a:t>ZAMENA@RLOLIFT.RU</a:t>
            </a:r>
            <a:r>
              <a:rPr lang="ru-RU" b="1" dirty="0"/>
              <a:t> 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5508172" y="5689379"/>
            <a:ext cx="1349829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154725" y="7083206"/>
            <a:ext cx="6086923" cy="83099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sz="2400" dirty="0"/>
              <a:t>Телефон для справок:</a:t>
            </a:r>
            <a:r>
              <a:rPr lang="en-US" sz="2400" dirty="0"/>
              <a:t> 8(800) 500 06 84</a:t>
            </a:r>
            <a:r>
              <a:rPr lang="ru-RU" sz="2400" dirty="0"/>
              <a:t>,</a:t>
            </a:r>
            <a:r>
              <a:rPr lang="en-US" sz="2400" dirty="0"/>
              <a:t> </a:t>
            </a:r>
            <a:r>
              <a:rPr lang="ru-RU" sz="2400" dirty="0"/>
              <a:t> </a:t>
            </a:r>
            <a:endParaRPr lang="en-US" sz="2400" dirty="0"/>
          </a:p>
          <a:p>
            <a:r>
              <a:rPr lang="ru-RU" sz="2400" dirty="0"/>
              <a:t>8 (495) 685-92-93</a:t>
            </a:r>
            <a:endParaRPr lang="ru-RU" sz="24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7C99986-AD3E-9BAD-66A2-20AAEF78963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461" y="6643261"/>
            <a:ext cx="1541788" cy="134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39733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1056</Words>
  <Application>Microsoft Office PowerPoint</Application>
  <PresentationFormat>Произвольный</PresentationFormat>
  <Paragraphs>276</Paragraphs>
  <Slides>16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АКЦЕНТЫ ПРОЕКТА  УСКОРЕННОЙ ЗАМЕНЫ ЛИФТОВ В РАССРОЧКУ ДЛЯ ВЛАДЕЛЬЦЕВ СПЕЦИАЛЬНЫХ СЧЕТОВ</vt:lpstr>
      <vt:lpstr> СОВРЕМЕННЫЕ ЛИФТЫ ОСНОВНЫХ РОССИЙСКИХ ПРОИЗВОДИТЕЛЕЙ И СТРАН ЕАЭС + Энергосберегающие технологии + Комфорт  + Доступность для маломобильных групп населения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ЗАЯВКА - АНКЕТА ДЛЯ УЧАСТИЯ В ПРОЕКТЕ</vt:lpstr>
      <vt:lpstr>ПОРЯДОК ПЕРВОНАЧАЛЬНЫХ ДЕЙСТВИЙ  ДЛЯ ВЛАДЕЛЬЦЕВ СПЕЦИАЛЬНЫХ СЧЕТОВ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2019-01-16T15:10:54Z</dcterms:created>
  <dcterms:modified xsi:type="dcterms:W3CDTF">2023-11-13T09:59:17Z</dcterms:modified>
</cp:coreProperties>
</file>